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6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7" r:id="rId11"/>
    <p:sldId id="270" r:id="rId12"/>
    <p:sldId id="268" r:id="rId13"/>
    <p:sldId id="271" r:id="rId14"/>
    <p:sldId id="272" r:id="rId15"/>
    <p:sldId id="273" r:id="rId16"/>
    <p:sldId id="274" r:id="rId17"/>
    <p:sldId id="275" r:id="rId18"/>
    <p:sldId id="277" r:id="rId19"/>
    <p:sldId id="278" r:id="rId20"/>
    <p:sldId id="279" r:id="rId21"/>
    <p:sldId id="281" r:id="rId22"/>
    <p:sldId id="280" r:id="rId23"/>
    <p:sldId id="283" r:id="rId24"/>
    <p:sldId id="284" r:id="rId25"/>
    <p:sldId id="285" r:id="rId26"/>
    <p:sldId id="269" r:id="rId27"/>
    <p:sldId id="286" r:id="rId28"/>
    <p:sldId id="288" r:id="rId29"/>
    <p:sldId id="293" r:id="rId30"/>
    <p:sldId id="298" r:id="rId31"/>
    <p:sldId id="296" r:id="rId32"/>
    <p:sldId id="297" r:id="rId33"/>
    <p:sldId id="295" r:id="rId34"/>
  </p:sldIdLst>
  <p:sldSz cx="9144000" cy="5143500" type="screen16x9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5B836"/>
    <a:srgbClr val="F3AD11"/>
    <a:srgbClr val="FECC5D"/>
    <a:srgbClr val="955783"/>
    <a:srgbClr val="692648"/>
    <a:srgbClr val="87537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15" autoAdjust="0"/>
    <p:restoredTop sz="94046" autoAdjust="0"/>
  </p:normalViewPr>
  <p:slideViewPr>
    <p:cSldViewPr>
      <p:cViewPr>
        <p:scale>
          <a:sx n="90" d="100"/>
          <a:sy n="90" d="100"/>
        </p:scale>
        <p:origin x="-72" y="-6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hlavičky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3" name="Zástupný symbol dátum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79A9879-2375-4222-83C4-E6A94AA8AD6B}" type="datetimeFigureOut">
              <a:rPr lang="sk-SK"/>
              <a:pPr>
                <a:defRPr/>
              </a:pPr>
              <a:t>25. 7. 2014</a:t>
            </a:fld>
            <a:endParaRPr lang="sk-SK"/>
          </a:p>
        </p:txBody>
      </p:sp>
      <p:sp>
        <p:nvSpPr>
          <p:cNvPr id="4" name="Zástupný symbol obrazu snímky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sk-SK" noProof="0" smtClean="0"/>
          </a:p>
        </p:txBody>
      </p:sp>
      <p:sp>
        <p:nvSpPr>
          <p:cNvPr id="5" name="Zástupný symbol poznámo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noProof="0" smtClean="0"/>
              <a:t>Kliknite sem a upravte štýly predlohy textu.</a:t>
            </a:r>
          </a:p>
          <a:p>
            <a:pPr lvl="1"/>
            <a:r>
              <a:rPr lang="sk-SK" noProof="0" smtClean="0"/>
              <a:t>Druhá úroveň</a:t>
            </a:r>
          </a:p>
          <a:p>
            <a:pPr lvl="2"/>
            <a:r>
              <a:rPr lang="sk-SK" noProof="0" smtClean="0"/>
              <a:t>Tretia úroveň</a:t>
            </a:r>
          </a:p>
          <a:p>
            <a:pPr lvl="3"/>
            <a:r>
              <a:rPr lang="sk-SK" noProof="0" smtClean="0"/>
              <a:t>Štvrtá úroveň</a:t>
            </a:r>
          </a:p>
          <a:p>
            <a:pPr lvl="4"/>
            <a:r>
              <a:rPr lang="sk-SK" noProof="0" smtClean="0"/>
              <a:t>Piata úroveň</a:t>
            </a:r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03B6596-772E-4E34-A5CC-C61F77100D0D}" type="slidenum">
              <a:rPr lang="sk-SK"/>
              <a:pPr>
                <a:defRPr/>
              </a:pPr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37892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EB3E8F5-AE66-4A92-83D9-88DE51852D5B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sk-SK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38916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B2C056A-6045-4DC0-B3FC-858EB1C09DBD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sk-SK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39940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4E6E4A5-FB4C-4E1B-A2C8-D76537F97334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</a:t>
            </a:fld>
            <a:endParaRPr lang="sk-SK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40964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A39DF84-985A-4919-B989-204C059497C8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4</a:t>
            </a:fld>
            <a:endParaRPr lang="sk-SK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41988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BDB797-932D-4817-AEFB-16A095A0521F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5</a:t>
            </a:fld>
            <a:endParaRPr lang="sk-SK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43012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6366EA1-05DF-48B9-83E3-025B2980C051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6</a:t>
            </a:fld>
            <a:endParaRPr lang="sk-SK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44036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E049E53-3D3A-4BED-8A77-7BC7D5DD9275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7</a:t>
            </a:fld>
            <a:endParaRPr lang="sk-SK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45060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0D1DD9E-49D7-4A44-B85B-3A9981A03971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sk-SK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46084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B2F5DF3-D966-4D8A-B05C-0A34DB774977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9</a:t>
            </a:fld>
            <a:endParaRPr lang="sk-SK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48132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E497907-6843-4366-A902-70BA74B0C8E3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sk-SK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dirty="0" smtClean="0"/>
          </a:p>
        </p:txBody>
      </p:sp>
      <p:sp>
        <p:nvSpPr>
          <p:cNvPr id="49156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AECDE54-5BE7-4158-BD1D-B26CD0FA134C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11</a:t>
            </a:fld>
            <a:endParaRPr lang="sk-SK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50180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41855D3-09E6-4405-9E66-599D21F4732D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12</a:t>
            </a:fld>
            <a:endParaRPr lang="sk-SK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51204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D5CA524-6AAF-431B-8753-59CFB2306E12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13</a:t>
            </a:fld>
            <a:endParaRPr lang="sk-SK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52228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BDB27CD-A2DF-47E9-839E-9D5B2AE824A2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14</a:t>
            </a:fld>
            <a:endParaRPr lang="sk-SK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53252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A900230-D038-416A-BC26-ADB5DF8985E9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sk-SK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54276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B5D4A34-86AC-41C9-BF7A-8AC2C8F94B40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16</a:t>
            </a:fld>
            <a:endParaRPr lang="sk-SK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55300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0E3D895-03F2-4932-9387-B9EE8ADB08DD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17</a:t>
            </a:fld>
            <a:endParaRPr lang="sk-SK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57348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70F0984-2B04-434F-ADC9-09E7E90A7D13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sk-SK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58372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76EC684-6C20-4342-9F18-CBD3A9879881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19</a:t>
            </a:fld>
            <a:endParaRPr lang="sk-SK" smtClean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59396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ADE9352E-1060-4AB2-AB74-03FD9E721C05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</a:t>
            </a:fld>
            <a:endParaRPr lang="sk-SK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8371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60420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AF3ADC3-168F-4FDF-A5B8-D8D7B258FFDC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21</a:t>
            </a:fld>
            <a:endParaRPr lang="sk-SK" smtClean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5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61444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9EAB6C0-DFDF-4324-95AB-B20F833691B4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22</a:t>
            </a:fld>
            <a:endParaRPr lang="sk-SK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0419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62468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4F16FD7-D116-426C-B1F1-659FF882BBE2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23</a:t>
            </a:fld>
            <a:endParaRPr lang="sk-SK" smtClean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43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63492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7805CB0-6E50-4BFC-B59E-36910430ED2D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24</a:t>
            </a:fld>
            <a:endParaRPr lang="sk-SK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2467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64516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CBF5DAF-B55E-4C26-B401-4306F0F00B53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25</a:t>
            </a:fld>
            <a:endParaRPr lang="sk-SK" smtClean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3491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65540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FAC31164-200F-483A-AEB5-EFA836BF473A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26</a:t>
            </a:fld>
            <a:endParaRPr lang="sk-SK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4515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66564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8A3A2D1-7FA1-439A-8463-0F7E6F0F626B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27</a:t>
            </a:fld>
            <a:endParaRPr lang="sk-SK" smtClean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5539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67588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704C0BB-7BB4-425F-9ADA-275BD9B51950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28</a:t>
            </a:fld>
            <a:endParaRPr lang="sk-SK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6563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68612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4EC8EF6-A451-4662-ADD3-477CB0BADBCB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29</a:t>
            </a:fld>
            <a:endParaRPr lang="sk-SK" smtClean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7587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69636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E9E103F-CEFB-4FB6-A344-7D5C0D470EB4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31</a:t>
            </a:fld>
            <a:endParaRPr lang="sk-SK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8611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70660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C413A021-F179-45CC-A11E-B7D6F59233FC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32</a:t>
            </a:fld>
            <a:endParaRPr lang="sk-SK" smtClean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Zástupný symbol obrazu snímky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9635" name="Zástupný symbol poznámok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sk-SK" smtClean="0"/>
          </a:p>
        </p:txBody>
      </p:sp>
      <p:sp>
        <p:nvSpPr>
          <p:cNvPr id="71684" name="Zástupný symbol čísla snímky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85770DF-9682-4744-8E08-3FE2647C6A6A}" type="slidenum">
              <a:rPr lang="sk-SK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33</a:t>
            </a:fld>
            <a:endParaRPr lang="sk-SK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450AE9-D74F-42D4-A7B0-08778EC81931}" type="datetimeFigureOut">
              <a:rPr lang="cs-CZ"/>
              <a:pPr>
                <a:defRPr/>
              </a:pPr>
              <a:t>25.7.2014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9D8F66-8986-4698-B1A1-195A048091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F84231-6957-49C5-AAE0-2C5089672A9F}" type="datetimeFigureOut">
              <a:rPr lang="cs-CZ"/>
              <a:pPr>
                <a:defRPr/>
              </a:pPr>
              <a:t>25.7.2014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328029-EBAD-4045-9E48-70B0D389488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14C11-DBB8-4AAF-8CDD-011100AA29B6}" type="datetimeFigureOut">
              <a:rPr lang="cs-CZ"/>
              <a:pPr>
                <a:defRPr/>
              </a:pPr>
              <a:t>25.7.2014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A5E455-0CFC-4B92-B0BB-A870FB4A396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B4335-BA5C-4976-8729-FB32AB94711C}" type="datetimeFigureOut">
              <a:rPr lang="cs-CZ"/>
              <a:pPr>
                <a:defRPr/>
              </a:pPr>
              <a:t>25.7.2014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C8F5C-C8CA-46B2-8412-429F8A241DF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13137B-7E05-4C2B-80E8-2B0858C56419}" type="datetimeFigureOut">
              <a:rPr lang="cs-CZ"/>
              <a:pPr>
                <a:defRPr/>
              </a:pPr>
              <a:t>25.7.2014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31A4AA-2173-4BF1-BAB8-643F12F5AD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8D6886-87C8-45CF-B79B-40B10D7BFA6E}" type="datetimeFigureOut">
              <a:rPr lang="cs-CZ"/>
              <a:pPr>
                <a:defRPr/>
              </a:pPr>
              <a:t>25.7.2014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A6AF7E-011F-4721-980C-5CE16C727A3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27C787-D500-456D-B3E0-B658731D2ED4}" type="datetimeFigureOut">
              <a:rPr lang="cs-CZ"/>
              <a:pPr>
                <a:defRPr/>
              </a:pPr>
              <a:t>25.7.2014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DB2E14-F63A-4016-8A5B-1DAE79A3AE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A27912-D0BD-4646-B673-4588970088C0}" type="datetimeFigureOut">
              <a:rPr lang="cs-CZ"/>
              <a:pPr>
                <a:defRPr/>
              </a:pPr>
              <a:t>25.7.2014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2A17F4-EE60-49A6-8D91-5F944AEC421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9195AA-C607-4B08-978B-C5CF7704620F}" type="datetimeFigureOut">
              <a:rPr lang="cs-CZ"/>
              <a:pPr>
                <a:defRPr/>
              </a:pPr>
              <a:t>25.7.2014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4F0195-70B3-44B3-B4F9-7D68558727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F8D37-44F4-40BE-AC05-1148E634CC85}" type="datetimeFigureOut">
              <a:rPr lang="cs-CZ"/>
              <a:pPr>
                <a:defRPr/>
              </a:pPr>
              <a:t>25.7.2014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83997-699C-4CB3-9D10-AE6C768D451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F660F4-DD5E-4895-B757-221FA675A519}" type="datetimeFigureOut">
              <a:rPr lang="cs-CZ"/>
              <a:pPr>
                <a:defRPr/>
              </a:pPr>
              <a:t>25.7.2014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982EFC-FD08-45FD-B089-76E261997D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A4D3CF54-0A11-44EE-9F32-ED19D32A88AB}" type="datetimeFigureOut">
              <a:rPr lang="cs-CZ"/>
              <a:pPr>
                <a:defRPr/>
              </a:pPr>
              <a:t>25.7.2014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92E05717-1C41-4890-A696-3A843E6BED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2987824" y="987574"/>
            <a:ext cx="5870456" cy="30931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1500" b="1" dirty="0" smtClean="0">
                <a:solidFill>
                  <a:srgbClr val="FF0000"/>
                </a:solidFill>
                <a:latin typeface="+mj-lt"/>
                <a:cs typeface="Arial" pitchFamily="34" charset="0"/>
              </a:rPr>
              <a:t>TRITIA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000" dirty="0" smtClean="0">
                <a:solidFill>
                  <a:srgbClr val="FFFF00"/>
                </a:solidFill>
                <a:latin typeface="+mj-lt"/>
                <a:cs typeface="Arial" pitchFamily="34" charset="0"/>
              </a:rPr>
              <a:t>Europejskie Ugrupowanie Współpracy Terytorilanej</a:t>
            </a:r>
            <a:endParaRPr lang="cs-CZ" sz="4000" dirty="0">
              <a:solidFill>
                <a:srgbClr val="FFFF00"/>
              </a:solidFill>
              <a:latin typeface="+mj-lt"/>
              <a:cs typeface="Arial" pitchFamily="34" charset="0"/>
            </a:endParaRPr>
          </a:p>
        </p:txBody>
      </p:sp>
      <p:pic>
        <p:nvPicPr>
          <p:cNvPr id="2051" name="Picture 4" descr="C:\dev\www\tritia\mapka_barv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04875"/>
            <a:ext cx="2520279" cy="317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7235825" y="0"/>
            <a:ext cx="1908175" cy="2571750"/>
          </a:xfrm>
          <a:prstGeom prst="rect">
            <a:avLst/>
          </a:prstGeom>
          <a:solidFill>
            <a:srgbClr val="87537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9600" dirty="0"/>
              <a:t>3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rgbClr val="FFFF00"/>
                </a:solidFill>
              </a:rPr>
              <a:t>państwa</a:t>
            </a:r>
            <a:endParaRPr lang="cs-CZ" sz="2800" dirty="0">
              <a:solidFill>
                <a:srgbClr val="FFFF00"/>
              </a:solidFill>
            </a:endParaRPr>
          </a:p>
        </p:txBody>
      </p:sp>
      <p:pic>
        <p:nvPicPr>
          <p:cNvPr id="3075" name="Picture 2" descr="C:\dev\www\tritia\map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72675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7272338" y="2571750"/>
            <a:ext cx="1908175" cy="257175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9600" dirty="0"/>
              <a:t>4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rgbClr val="FFFF00"/>
                </a:solidFill>
              </a:rPr>
              <a:t>regiony</a:t>
            </a:r>
            <a:endParaRPr lang="cs-CZ" sz="2800" dirty="0">
              <a:solidFill>
                <a:srgbClr val="FFFF00"/>
              </a:solidFill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2987824" y="267494"/>
            <a:ext cx="11521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W</a:t>
            </a:r>
            <a:endParaRPr lang="pl-PL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76350"/>
            <a:ext cx="8229600" cy="1655763"/>
          </a:xfrm>
        </p:spPr>
        <p:txBody>
          <a:bodyPr rtlCol="0">
            <a:normAutofit lnSpcReduction="10000"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11000" b="1" dirty="0" smtClean="0">
                <a:solidFill>
                  <a:schemeClr val="bg1"/>
                </a:solidFill>
              </a:rPr>
              <a:t>8 000 000</a:t>
            </a:r>
            <a:endParaRPr lang="cs-CZ" sz="8000" b="1" dirty="0">
              <a:solidFill>
                <a:schemeClr val="bg1"/>
              </a:solidFill>
            </a:endParaRPr>
          </a:p>
        </p:txBody>
      </p:sp>
      <p:sp>
        <p:nvSpPr>
          <p:cNvPr id="4099" name="Zástupný symbol pro obsah 2"/>
          <p:cNvSpPr txBox="1">
            <a:spLocks/>
          </p:cNvSpPr>
          <p:nvPr/>
        </p:nvSpPr>
        <p:spPr bwMode="auto">
          <a:xfrm>
            <a:off x="457200" y="2643188"/>
            <a:ext cx="8229600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8800" dirty="0">
                <a:solidFill>
                  <a:schemeClr val="bg1"/>
                </a:solidFill>
                <a:latin typeface="Calibri" pitchFamily="34" charset="0"/>
              </a:rPr>
              <a:t>34 </a:t>
            </a:r>
            <a:r>
              <a:rPr lang="cs-CZ" sz="8800" dirty="0" smtClean="0">
                <a:solidFill>
                  <a:schemeClr val="bg1"/>
                </a:solidFill>
                <a:latin typeface="Calibri" pitchFamily="34" charset="0"/>
              </a:rPr>
              <a:t>000 </a:t>
            </a:r>
            <a:endParaRPr lang="cs-CZ" sz="88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483518"/>
            <a:ext cx="8229600" cy="648072"/>
          </a:xfrm>
        </p:spPr>
        <p:txBody>
          <a:bodyPr rtlCol="0">
            <a:normAutofit fontScale="62500" lnSpcReduction="2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7000" dirty="0" smtClean="0">
              <a:solidFill>
                <a:schemeClr val="bg1"/>
              </a:solidFill>
              <a:latin typeface="Calibri" pitchFamily="34" charset="0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5600" b="1" dirty="0">
              <a:solidFill>
                <a:schemeClr val="bg1"/>
              </a:solidFill>
            </a:endParaRPr>
          </a:p>
        </p:txBody>
      </p:sp>
      <p:sp>
        <p:nvSpPr>
          <p:cNvPr id="5123" name="Zástupný symbol pro obsah 2"/>
          <p:cNvSpPr txBox="1">
            <a:spLocks/>
          </p:cNvSpPr>
          <p:nvPr/>
        </p:nvSpPr>
        <p:spPr bwMode="auto">
          <a:xfrm>
            <a:off x="457200" y="1995686"/>
            <a:ext cx="8229600" cy="26635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r">
              <a:spcBef>
                <a:spcPct val="20000"/>
              </a:spcBef>
              <a:buFont typeface="Arial" charset="0"/>
              <a:buNone/>
            </a:pPr>
            <a:r>
              <a:rPr lang="cs-CZ" sz="8800" b="1" dirty="0" smtClean="0">
                <a:solidFill>
                  <a:srgbClr val="FFFF00"/>
                </a:solidFill>
                <a:latin typeface="Calibri" pitchFamily="34" charset="0"/>
              </a:rPr>
              <a:t>WSPÓLNE </a:t>
            </a:r>
          </a:p>
          <a:p>
            <a:pPr marL="342900" indent="-342900" algn="r">
              <a:spcBef>
                <a:spcPts val="0"/>
              </a:spcBef>
              <a:buFont typeface="Arial" charset="0"/>
              <a:buNone/>
            </a:pPr>
            <a:r>
              <a:rPr lang="cs-CZ" sz="5200" dirty="0" smtClean="0">
                <a:solidFill>
                  <a:srgbClr val="FFFF00"/>
                </a:solidFill>
                <a:latin typeface="Calibri" pitchFamily="34" charset="0"/>
              </a:rPr>
              <a:t>cechy obszaru</a:t>
            </a:r>
            <a:endParaRPr lang="cs-CZ" sz="5200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3" descr="C:\dev\www\tritia\foto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19673" y="0"/>
            <a:ext cx="1656183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4" descr="C:\dev\www\tritia\foto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275857" y="0"/>
            <a:ext cx="2016224" cy="5146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8" name="Picture 5" descr="C:\dev\www\tritia\foto1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-252536" y="0"/>
            <a:ext cx="186848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Zástupný symbol pro obsah 2"/>
          <p:cNvSpPr txBox="1">
            <a:spLocks/>
          </p:cNvSpPr>
          <p:nvPr/>
        </p:nvSpPr>
        <p:spPr bwMode="auto">
          <a:xfrm>
            <a:off x="5292080" y="411510"/>
            <a:ext cx="3851920" cy="41764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180000">
              <a:spcBef>
                <a:spcPts val="0"/>
              </a:spcBef>
              <a:buFont typeface="Arial" charset="0"/>
              <a:buNone/>
            </a:pPr>
            <a:endParaRPr lang="cs-CZ" sz="3200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342900" indent="-180000">
              <a:spcBef>
                <a:spcPts val="0"/>
              </a:spcBef>
            </a:pPr>
            <a:endParaRPr lang="cs-CZ" sz="3200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342900" indent="-180000">
              <a:spcBef>
                <a:spcPts val="0"/>
              </a:spcBef>
            </a:pPr>
            <a:endParaRPr lang="cs-CZ" sz="3200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342900" indent="-180000">
              <a:spcBef>
                <a:spcPts val="0"/>
              </a:spcBef>
            </a:pPr>
            <a:endParaRPr lang="cs-CZ" sz="3200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342900" indent="-180000">
              <a:spcBef>
                <a:spcPts val="0"/>
              </a:spcBef>
            </a:pPr>
            <a:endParaRPr lang="cs-CZ" sz="3200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342900" indent="-342900">
              <a:spcBef>
                <a:spcPct val="20000"/>
              </a:spcBef>
            </a:pPr>
            <a:endParaRPr lang="cs-CZ" sz="4000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endParaRPr lang="cs-CZ" sz="4000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342900" indent="-342900">
              <a:spcBef>
                <a:spcPct val="20000"/>
              </a:spcBef>
              <a:buFont typeface="Arial" charset="0"/>
              <a:buNone/>
            </a:pPr>
            <a:endParaRPr lang="cs-CZ" sz="40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6150" name="Zástupný symbol pro obsah 2"/>
          <p:cNvSpPr txBox="1">
            <a:spLocks/>
          </p:cNvSpPr>
          <p:nvPr/>
        </p:nvSpPr>
        <p:spPr bwMode="auto">
          <a:xfrm>
            <a:off x="5929313" y="3795886"/>
            <a:ext cx="3538537" cy="9361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endParaRPr lang="cs-CZ" sz="40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6151" name="Zástupný symbol pro obsah 2"/>
          <p:cNvSpPr txBox="1">
            <a:spLocks/>
          </p:cNvSpPr>
          <p:nvPr/>
        </p:nvSpPr>
        <p:spPr bwMode="auto">
          <a:xfrm flipV="1">
            <a:off x="7164288" y="5884118"/>
            <a:ext cx="3538538" cy="719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endParaRPr lang="cs-CZ" sz="40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6152" name="Zástupný symbol pro obsah 2"/>
          <p:cNvSpPr txBox="1">
            <a:spLocks/>
          </p:cNvSpPr>
          <p:nvPr/>
        </p:nvSpPr>
        <p:spPr bwMode="auto">
          <a:xfrm>
            <a:off x="5940152" y="4083918"/>
            <a:ext cx="3538537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endParaRPr lang="cs-CZ" sz="40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5508104" y="987574"/>
            <a:ext cx="3384377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180000">
              <a:spcBef>
                <a:spcPts val="0"/>
              </a:spcBef>
            </a:pPr>
            <a:r>
              <a:rPr lang="cs-CZ" sz="4000" b="1" dirty="0" smtClean="0">
                <a:solidFill>
                  <a:srgbClr val="FFFF00"/>
                </a:solidFill>
                <a:latin typeface="Calibri" pitchFamily="34" charset="0"/>
              </a:rPr>
              <a:t>- przemysł</a:t>
            </a:r>
          </a:p>
          <a:p>
            <a:pPr marL="342900" lvl="0" indent="-180000">
              <a:spcBef>
                <a:spcPts val="0"/>
              </a:spcBef>
            </a:pPr>
            <a:r>
              <a:rPr lang="cs-CZ" sz="4000" b="1" dirty="0" smtClean="0">
                <a:solidFill>
                  <a:srgbClr val="FFFF00"/>
                </a:solidFill>
                <a:latin typeface="Calibri" pitchFamily="34" charset="0"/>
              </a:rPr>
              <a:t>- PKB</a:t>
            </a:r>
          </a:p>
          <a:p>
            <a:pPr marL="342900" lvl="0" indent="-180000">
              <a:spcBef>
                <a:spcPts val="0"/>
              </a:spcBef>
            </a:pPr>
            <a:r>
              <a:rPr lang="cs-CZ" sz="4000" b="1" dirty="0" smtClean="0">
                <a:solidFill>
                  <a:srgbClr val="FFFF00"/>
                </a:solidFill>
                <a:latin typeface="Calibri" pitchFamily="34" charset="0"/>
              </a:rPr>
              <a:t>- historia</a:t>
            </a:r>
          </a:p>
          <a:p>
            <a:pPr marL="342900" lvl="0" indent="-180000">
              <a:spcBef>
                <a:spcPts val="0"/>
              </a:spcBef>
            </a:pPr>
            <a:r>
              <a:rPr lang="cs-CZ" sz="4000" b="1" dirty="0" smtClean="0">
                <a:solidFill>
                  <a:srgbClr val="FFFF00"/>
                </a:solidFill>
                <a:latin typeface="Calibri" pitchFamily="34" charset="0"/>
              </a:rPr>
              <a:t>- charakter    terenów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83518"/>
            <a:ext cx="8229600" cy="3744416"/>
          </a:xfrm>
        </p:spPr>
        <p:txBody>
          <a:bodyPr rtlCol="0">
            <a:normAutofit fontScale="62500" lnSpcReduction="20000"/>
          </a:bodyPr>
          <a:lstStyle/>
          <a:p>
            <a:pPr eaLnBrk="1" fontAlgn="auto" hangingPunct="1">
              <a:spcAft>
                <a:spcPts val="0"/>
              </a:spcAft>
              <a:buNone/>
              <a:defRPr/>
            </a:pPr>
            <a:endParaRPr lang="cs-CZ" sz="10400" b="1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None/>
              <a:defRPr/>
            </a:pPr>
            <a:endParaRPr lang="cs-CZ" sz="6100" dirty="0" smtClean="0">
              <a:solidFill>
                <a:schemeClr val="bg1"/>
              </a:solidFill>
              <a:latin typeface="Calibri" pitchFamily="34" charset="0"/>
            </a:endParaRPr>
          </a:p>
          <a:p>
            <a:pPr algn="r" eaLnBrk="1" fontAlgn="auto" hangingPunct="1">
              <a:spcAft>
                <a:spcPts val="0"/>
              </a:spcAft>
              <a:buNone/>
              <a:defRPr/>
            </a:pPr>
            <a:r>
              <a:rPr lang="cs-CZ" sz="14100" b="1" dirty="0" smtClean="0">
                <a:solidFill>
                  <a:srgbClr val="FFFF00"/>
                </a:solidFill>
                <a:latin typeface="Calibri" pitchFamily="34" charset="0"/>
              </a:rPr>
              <a:t>WSPÓLNE</a:t>
            </a:r>
          </a:p>
          <a:p>
            <a:pPr algn="r" eaLnBrk="1" fontAlgn="auto" hangingPunct="1">
              <a:spcAft>
                <a:spcPts val="0"/>
              </a:spcAft>
              <a:buNone/>
              <a:defRPr/>
            </a:pPr>
            <a:r>
              <a:rPr lang="cs-CZ" sz="8600" dirty="0" smtClean="0">
                <a:solidFill>
                  <a:srgbClr val="FFFF00"/>
                </a:solidFill>
                <a:latin typeface="Calibri" pitchFamily="34" charset="0"/>
              </a:rPr>
              <a:t>wyzwania</a:t>
            </a:r>
          </a:p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8000" b="1" dirty="0">
              <a:solidFill>
                <a:schemeClr val="bg1"/>
              </a:solidFill>
            </a:endParaRPr>
          </a:p>
        </p:txBody>
      </p:sp>
      <p:sp>
        <p:nvSpPr>
          <p:cNvPr id="7171" name="Zástupný symbol pro obsah 2"/>
          <p:cNvSpPr txBox="1">
            <a:spLocks/>
          </p:cNvSpPr>
          <p:nvPr/>
        </p:nvSpPr>
        <p:spPr bwMode="auto">
          <a:xfrm>
            <a:off x="457200" y="2643188"/>
            <a:ext cx="8229600" cy="1512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endParaRPr lang="cs-CZ" sz="60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obsah 2"/>
          <p:cNvSpPr>
            <a:spLocks noGrp="1"/>
          </p:cNvSpPr>
          <p:nvPr>
            <p:ph idx="1"/>
          </p:nvPr>
        </p:nvSpPr>
        <p:spPr>
          <a:xfrm>
            <a:off x="4356100" y="123825"/>
            <a:ext cx="4762500" cy="5040313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cs-CZ" sz="30000" b="1" dirty="0" smtClean="0">
                <a:solidFill>
                  <a:srgbClr val="692648"/>
                </a:solidFill>
              </a:rPr>
              <a:t>01</a:t>
            </a:r>
          </a:p>
        </p:txBody>
      </p:sp>
      <p:sp>
        <p:nvSpPr>
          <p:cNvPr id="8195" name="Zástupný symbol pro obsah 2"/>
          <p:cNvSpPr txBox="1">
            <a:spLocks/>
          </p:cNvSpPr>
          <p:nvPr/>
        </p:nvSpPr>
        <p:spPr bwMode="auto">
          <a:xfrm>
            <a:off x="611188" y="483518"/>
            <a:ext cx="8137525" cy="35280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>
              <a:lnSpc>
                <a:spcPct val="80000"/>
              </a:lnSpc>
              <a:buFont typeface="Arial" charset="0"/>
              <a:buNone/>
            </a:pPr>
            <a:endParaRPr lang="cs-CZ" sz="7500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r>
              <a:rPr lang="cs-CZ" sz="6000" dirty="0" smtClean="0">
                <a:solidFill>
                  <a:srgbClr val="FFFF00"/>
                </a:solidFill>
                <a:latin typeface="Calibri" pitchFamily="34" charset="0"/>
              </a:rPr>
              <a:t>brak dogodnych</a:t>
            </a: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r>
              <a:rPr lang="cs-CZ" sz="6000" dirty="0" smtClean="0">
                <a:solidFill>
                  <a:srgbClr val="FFFF00"/>
                </a:solidFill>
                <a:latin typeface="Calibri" pitchFamily="34" charset="0"/>
              </a:rPr>
              <a:t>połączeń </a:t>
            </a: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r>
              <a:rPr lang="cs-CZ" sz="6000" dirty="0" smtClean="0">
                <a:solidFill>
                  <a:srgbClr val="FFFF00"/>
                </a:solidFill>
                <a:latin typeface="Calibri" pitchFamily="34" charset="0"/>
              </a:rPr>
              <a:t>komunikacyjnych</a:t>
            </a: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r>
              <a:rPr lang="cs-CZ" sz="6000" dirty="0" smtClean="0">
                <a:solidFill>
                  <a:srgbClr val="FFFF00"/>
                </a:solidFill>
                <a:latin typeface="Calibri" pitchFamily="34" charset="0"/>
              </a:rPr>
              <a:t>i transportowych</a:t>
            </a:r>
            <a:endParaRPr lang="cs-CZ" sz="6000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Zástupný symbol pro obsah 2"/>
          <p:cNvSpPr>
            <a:spLocks noGrp="1"/>
          </p:cNvSpPr>
          <p:nvPr>
            <p:ph idx="1"/>
          </p:nvPr>
        </p:nvSpPr>
        <p:spPr>
          <a:xfrm>
            <a:off x="4356100" y="123825"/>
            <a:ext cx="4762500" cy="5040313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cs-CZ" sz="30000" b="1" smtClean="0">
                <a:solidFill>
                  <a:srgbClr val="692648"/>
                </a:solidFill>
              </a:rPr>
              <a:t>02</a:t>
            </a:r>
          </a:p>
        </p:txBody>
      </p:sp>
      <p:sp>
        <p:nvSpPr>
          <p:cNvPr id="9219" name="Zástupný symbol pro obsah 2"/>
          <p:cNvSpPr txBox="1">
            <a:spLocks/>
          </p:cNvSpPr>
          <p:nvPr/>
        </p:nvSpPr>
        <p:spPr bwMode="auto">
          <a:xfrm>
            <a:off x="611188" y="1347788"/>
            <a:ext cx="81375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>
              <a:lnSpc>
                <a:spcPct val="80000"/>
              </a:lnSpc>
              <a:buFont typeface="Arial" charset="0"/>
              <a:buNone/>
            </a:pPr>
            <a:endParaRPr lang="cs-CZ" sz="7500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endParaRPr lang="cs-CZ" sz="2400" dirty="0" smtClean="0">
              <a:solidFill>
                <a:srgbClr val="FECC5D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r>
              <a:rPr lang="cs-CZ" sz="6600" dirty="0" smtClean="0">
                <a:solidFill>
                  <a:srgbClr val="FFFF00"/>
                </a:solidFill>
                <a:latin typeface="Calibri" pitchFamily="34" charset="0"/>
              </a:rPr>
              <a:t>różnice</a:t>
            </a: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r>
              <a:rPr lang="cs-CZ" sz="6600" dirty="0" smtClean="0">
                <a:solidFill>
                  <a:srgbClr val="FFFF00"/>
                </a:solidFill>
                <a:latin typeface="Calibri" pitchFamily="34" charset="0"/>
              </a:rPr>
              <a:t>w prawodawstwie</a:t>
            </a:r>
            <a:endParaRPr lang="cs-CZ" sz="6600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Zástupný symbol pro obsah 2"/>
          <p:cNvSpPr>
            <a:spLocks noGrp="1"/>
          </p:cNvSpPr>
          <p:nvPr>
            <p:ph idx="1"/>
          </p:nvPr>
        </p:nvSpPr>
        <p:spPr>
          <a:xfrm>
            <a:off x="4356100" y="123825"/>
            <a:ext cx="4762500" cy="5040313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cs-CZ" sz="30000" b="1" smtClean="0">
                <a:solidFill>
                  <a:srgbClr val="692648"/>
                </a:solidFill>
              </a:rPr>
              <a:t>03</a:t>
            </a:r>
          </a:p>
        </p:txBody>
      </p:sp>
      <p:sp>
        <p:nvSpPr>
          <p:cNvPr id="10243" name="Zástupný symbol pro obsah 2"/>
          <p:cNvSpPr txBox="1">
            <a:spLocks/>
          </p:cNvSpPr>
          <p:nvPr/>
        </p:nvSpPr>
        <p:spPr bwMode="auto">
          <a:xfrm>
            <a:off x="611188" y="1347789"/>
            <a:ext cx="8137525" cy="20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>
              <a:lnSpc>
                <a:spcPct val="80000"/>
              </a:lnSpc>
              <a:buFont typeface="Arial" charset="0"/>
              <a:buNone/>
            </a:pPr>
            <a:endParaRPr lang="cs-CZ" sz="7500" dirty="0">
              <a:solidFill>
                <a:schemeClr val="bg1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endParaRPr lang="cs-CZ" sz="7500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endParaRPr lang="cs-CZ" sz="6600" dirty="0" smtClean="0">
              <a:solidFill>
                <a:srgbClr val="FECC5D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r>
              <a:rPr lang="cs-CZ" sz="6600" dirty="0" smtClean="0">
                <a:solidFill>
                  <a:srgbClr val="FFFF00"/>
                </a:solidFill>
                <a:latin typeface="Calibri" pitchFamily="34" charset="0"/>
              </a:rPr>
              <a:t>nieskoordynowana</a:t>
            </a: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r>
              <a:rPr lang="cs-CZ" sz="6600" dirty="0" smtClean="0">
                <a:solidFill>
                  <a:srgbClr val="FFFF00"/>
                </a:solidFill>
                <a:latin typeface="Calibri" pitchFamily="34" charset="0"/>
              </a:rPr>
              <a:t>współpraca</a:t>
            </a:r>
            <a:endParaRPr lang="cs-CZ" sz="6600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Zástupný symbol pro obsah 2"/>
          <p:cNvSpPr>
            <a:spLocks noGrp="1"/>
          </p:cNvSpPr>
          <p:nvPr>
            <p:ph idx="1"/>
          </p:nvPr>
        </p:nvSpPr>
        <p:spPr>
          <a:xfrm>
            <a:off x="4356100" y="123825"/>
            <a:ext cx="4762500" cy="5040313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r>
              <a:rPr lang="cs-CZ" sz="30000" b="1" dirty="0" smtClean="0">
                <a:solidFill>
                  <a:srgbClr val="692648"/>
                </a:solidFill>
              </a:rPr>
              <a:t>04</a:t>
            </a:r>
          </a:p>
        </p:txBody>
      </p:sp>
      <p:sp>
        <p:nvSpPr>
          <p:cNvPr id="12291" name="Zástupný symbol pro obsah 2"/>
          <p:cNvSpPr txBox="1">
            <a:spLocks/>
          </p:cNvSpPr>
          <p:nvPr/>
        </p:nvSpPr>
        <p:spPr bwMode="auto">
          <a:xfrm>
            <a:off x="611188" y="1347788"/>
            <a:ext cx="81375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>
              <a:lnSpc>
                <a:spcPct val="80000"/>
              </a:lnSpc>
              <a:buFont typeface="Arial" charset="0"/>
              <a:buNone/>
            </a:pPr>
            <a:endParaRPr lang="cs-CZ" sz="7500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endParaRPr lang="cs-CZ" sz="7500" dirty="0" smtClean="0">
              <a:solidFill>
                <a:srgbClr val="FECC5D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r>
              <a:rPr lang="cs-CZ" sz="7500" dirty="0" smtClean="0">
                <a:solidFill>
                  <a:srgbClr val="FFFF00"/>
                </a:solidFill>
                <a:latin typeface="Calibri" pitchFamily="34" charset="0"/>
              </a:rPr>
              <a:t>globalizacja</a:t>
            </a:r>
            <a:endParaRPr lang="cs-CZ" sz="7500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03848" y="0"/>
            <a:ext cx="5797308" cy="915566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5000" b="1" dirty="0" smtClean="0">
              <a:solidFill>
                <a:schemeClr val="bg1"/>
              </a:solidFill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7500" b="1" dirty="0" smtClean="0">
                <a:solidFill>
                  <a:srgbClr val="FFFF00"/>
                </a:solidFill>
              </a:rPr>
              <a:t>PROPOZYCJE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7500" b="1" dirty="0" smtClean="0">
                <a:solidFill>
                  <a:srgbClr val="FFFF00"/>
                </a:solidFill>
              </a:rPr>
              <a:t>ROZWIĄZAŃ</a:t>
            </a:r>
            <a:endParaRPr lang="cs-CZ" sz="7500" b="1" dirty="0">
              <a:solidFill>
                <a:srgbClr val="FFFF00"/>
              </a:solidFill>
            </a:endParaRPr>
          </a:p>
        </p:txBody>
      </p:sp>
      <p:pic>
        <p:nvPicPr>
          <p:cNvPr id="13315" name="Picture 3" descr="C:\dev\www\tritia\mapka_barv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1008063"/>
            <a:ext cx="2520280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sah 2"/>
          <p:cNvSpPr txBox="1">
            <a:spLocks/>
          </p:cNvSpPr>
          <p:nvPr/>
        </p:nvSpPr>
        <p:spPr bwMode="auto">
          <a:xfrm>
            <a:off x="4356100" y="123825"/>
            <a:ext cx="4762500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0000" b="1" dirty="0" smtClean="0">
                <a:solidFill>
                  <a:srgbClr val="692648"/>
                </a:solidFill>
                <a:latin typeface="Calibri" pitchFamily="34" charset="0"/>
              </a:rPr>
              <a:t>01</a:t>
            </a:r>
            <a:endParaRPr lang="cs-CZ" sz="30000" b="1" dirty="0">
              <a:solidFill>
                <a:srgbClr val="692648"/>
              </a:solidFill>
              <a:latin typeface="Calibri" pitchFamily="34" charset="0"/>
            </a:endParaRPr>
          </a:p>
        </p:txBody>
      </p:sp>
      <p:sp>
        <p:nvSpPr>
          <p:cNvPr id="14339" name="Zástupný symbol pro obsah 2"/>
          <p:cNvSpPr txBox="1">
            <a:spLocks/>
          </p:cNvSpPr>
          <p:nvPr/>
        </p:nvSpPr>
        <p:spPr bwMode="auto">
          <a:xfrm>
            <a:off x="3635896" y="1347614"/>
            <a:ext cx="5040809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>
              <a:lnSpc>
                <a:spcPct val="80000"/>
              </a:lnSpc>
              <a:buFont typeface="Arial" charset="0"/>
              <a:buNone/>
            </a:pPr>
            <a:endParaRPr lang="cs-CZ" sz="5400" dirty="0">
              <a:solidFill>
                <a:schemeClr val="bg1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endParaRPr lang="cs-CZ" sz="6000" b="1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endParaRPr lang="cs-CZ" sz="5400" dirty="0" smtClean="0">
              <a:solidFill>
                <a:srgbClr val="FECC5D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r>
              <a:rPr lang="cs-CZ" sz="6600" dirty="0" smtClean="0">
                <a:solidFill>
                  <a:srgbClr val="FFFF00"/>
                </a:solidFill>
                <a:latin typeface="Calibri" pitchFamily="34" charset="0"/>
              </a:rPr>
              <a:t>wsparcie</a:t>
            </a: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r>
              <a:rPr lang="cs-CZ" sz="6600" dirty="0" smtClean="0">
                <a:solidFill>
                  <a:srgbClr val="FFFF00"/>
                </a:solidFill>
                <a:latin typeface="Calibri" pitchFamily="34" charset="0"/>
              </a:rPr>
              <a:t>współpracy</a:t>
            </a:r>
            <a:endParaRPr lang="cs-CZ" sz="6600" dirty="0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14340" name="Picture 2" descr="C:\dev\www\tritia\mapka_barvy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6625" y="1008063"/>
            <a:ext cx="2535238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obsah 2"/>
          <p:cNvSpPr txBox="1">
            <a:spLocks/>
          </p:cNvSpPr>
          <p:nvPr/>
        </p:nvSpPr>
        <p:spPr bwMode="auto">
          <a:xfrm>
            <a:off x="4356100" y="123825"/>
            <a:ext cx="4762500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0000" b="1" dirty="0">
                <a:solidFill>
                  <a:srgbClr val="692648"/>
                </a:solidFill>
                <a:latin typeface="Calibri" pitchFamily="34" charset="0"/>
              </a:rPr>
              <a:t>02</a:t>
            </a:r>
          </a:p>
        </p:txBody>
      </p:sp>
      <p:sp>
        <p:nvSpPr>
          <p:cNvPr id="15363" name="Zástupný symbol pro obsah 2"/>
          <p:cNvSpPr txBox="1">
            <a:spLocks/>
          </p:cNvSpPr>
          <p:nvPr/>
        </p:nvSpPr>
        <p:spPr bwMode="auto">
          <a:xfrm>
            <a:off x="3635896" y="1347788"/>
            <a:ext cx="5112817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>
              <a:lnSpc>
                <a:spcPct val="80000"/>
              </a:lnSpc>
              <a:buFont typeface="Arial" charset="0"/>
              <a:buNone/>
            </a:pPr>
            <a:endParaRPr lang="cs-CZ" sz="5400" dirty="0">
              <a:solidFill>
                <a:schemeClr val="bg1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endParaRPr lang="cs-CZ" sz="5400" b="1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endParaRPr lang="cs-CZ" sz="5000" dirty="0" smtClean="0">
              <a:solidFill>
                <a:srgbClr val="FFFF00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r>
              <a:rPr lang="cs-CZ" sz="6600" dirty="0" smtClean="0">
                <a:solidFill>
                  <a:srgbClr val="FFFF00"/>
                </a:solidFill>
                <a:latin typeface="Calibri" pitchFamily="34" charset="0"/>
              </a:rPr>
              <a:t>efektywna</a:t>
            </a: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r>
              <a:rPr lang="cs-CZ" sz="6600" dirty="0" smtClean="0">
                <a:solidFill>
                  <a:srgbClr val="FFFF00"/>
                </a:solidFill>
                <a:latin typeface="Calibri" pitchFamily="34" charset="0"/>
              </a:rPr>
              <a:t>koordynacja</a:t>
            </a:r>
            <a:endParaRPr lang="cs-CZ" sz="6600" dirty="0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15364" name="Picture 2" descr="C:\dev\www\tritia\mapka_barvy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6625" y="1008063"/>
            <a:ext cx="2535238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sah 2"/>
          <p:cNvSpPr txBox="1">
            <a:spLocks/>
          </p:cNvSpPr>
          <p:nvPr/>
        </p:nvSpPr>
        <p:spPr bwMode="auto">
          <a:xfrm>
            <a:off x="4356100" y="123825"/>
            <a:ext cx="4762500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0000" b="1">
                <a:solidFill>
                  <a:srgbClr val="692648"/>
                </a:solidFill>
                <a:latin typeface="Calibri" pitchFamily="34" charset="0"/>
              </a:rPr>
              <a:t>03</a:t>
            </a:r>
          </a:p>
        </p:txBody>
      </p:sp>
      <p:sp>
        <p:nvSpPr>
          <p:cNvPr id="16387" name="Zástupný symbol pro obsah 2"/>
          <p:cNvSpPr txBox="1">
            <a:spLocks/>
          </p:cNvSpPr>
          <p:nvPr/>
        </p:nvSpPr>
        <p:spPr bwMode="auto">
          <a:xfrm>
            <a:off x="2843808" y="843558"/>
            <a:ext cx="5832897" cy="3384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>
              <a:lnSpc>
                <a:spcPct val="80000"/>
              </a:lnSpc>
              <a:buFont typeface="Arial" charset="0"/>
              <a:buNone/>
            </a:pPr>
            <a:endParaRPr lang="cs-CZ" sz="5400" dirty="0">
              <a:solidFill>
                <a:schemeClr val="bg1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endParaRPr lang="cs-CZ" sz="5400" b="1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endParaRPr lang="cs-CZ" sz="5400" b="1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endParaRPr lang="cs-CZ" sz="3200" b="1" dirty="0" smtClean="0">
              <a:solidFill>
                <a:srgbClr val="FECC5D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r>
              <a:rPr lang="cs-CZ" sz="6600" dirty="0" smtClean="0">
                <a:solidFill>
                  <a:srgbClr val="FFFF00"/>
                </a:solidFill>
                <a:latin typeface="Calibri" pitchFamily="34" charset="0"/>
              </a:rPr>
              <a:t>wsparcie sieci</a:t>
            </a: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r>
              <a:rPr lang="cs-CZ" sz="6600" dirty="0" smtClean="0">
                <a:solidFill>
                  <a:srgbClr val="FFFF00"/>
                </a:solidFill>
                <a:latin typeface="Calibri" pitchFamily="34" charset="0"/>
              </a:rPr>
              <a:t>współdziałania</a:t>
            </a:r>
            <a:r>
              <a:rPr lang="cs-CZ" sz="6600" b="1" dirty="0" smtClean="0">
                <a:solidFill>
                  <a:srgbClr val="FFFF00"/>
                </a:solidFill>
                <a:latin typeface="Calibri" pitchFamily="34" charset="0"/>
              </a:rPr>
              <a:t> </a:t>
            </a:r>
            <a:endParaRPr lang="cs-CZ" sz="6600" b="1" dirty="0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16388" name="Picture 2" descr="C:\dev\www\tritia\mapka_barvy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987574"/>
            <a:ext cx="2535238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C:\dev\www\tritia\mapka_barvy2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915566"/>
            <a:ext cx="2535238" cy="3240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Zástupný symbol pro obsah 2"/>
          <p:cNvSpPr txBox="1">
            <a:spLocks/>
          </p:cNvSpPr>
          <p:nvPr/>
        </p:nvSpPr>
        <p:spPr bwMode="auto">
          <a:xfrm>
            <a:off x="4356100" y="123825"/>
            <a:ext cx="4762500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0000" b="1" dirty="0">
                <a:solidFill>
                  <a:srgbClr val="692648"/>
                </a:solidFill>
                <a:latin typeface="Calibri" pitchFamily="34" charset="0"/>
              </a:rPr>
              <a:t>04</a:t>
            </a:r>
          </a:p>
        </p:txBody>
      </p:sp>
      <p:sp>
        <p:nvSpPr>
          <p:cNvPr id="17412" name="Zástupný symbol pro obsah 2"/>
          <p:cNvSpPr txBox="1">
            <a:spLocks/>
          </p:cNvSpPr>
          <p:nvPr/>
        </p:nvSpPr>
        <p:spPr bwMode="auto">
          <a:xfrm>
            <a:off x="2987824" y="915566"/>
            <a:ext cx="5904656" cy="38884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>
              <a:lnSpc>
                <a:spcPct val="80000"/>
              </a:lnSpc>
              <a:buFont typeface="Arial" charset="0"/>
              <a:buNone/>
            </a:pPr>
            <a:endParaRPr lang="cs-CZ" sz="5000" b="1" dirty="0" smtClean="0">
              <a:solidFill>
                <a:srgbClr val="FECC5D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endParaRPr lang="cs-CZ" sz="5000" b="1" dirty="0" smtClean="0">
              <a:solidFill>
                <a:srgbClr val="FECC5D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endParaRPr lang="cs-CZ" sz="5000" b="1" dirty="0" smtClean="0">
              <a:solidFill>
                <a:srgbClr val="FECC5D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r>
              <a:rPr lang="cs-CZ" sz="5400" dirty="0" smtClean="0">
                <a:solidFill>
                  <a:srgbClr val="FFFF00"/>
                </a:solidFill>
                <a:latin typeface="Calibri" pitchFamily="34" charset="0"/>
              </a:rPr>
              <a:t>pomoc w dostępie</a:t>
            </a: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r>
              <a:rPr lang="cs-CZ" sz="5400" dirty="0" smtClean="0">
                <a:solidFill>
                  <a:srgbClr val="FFFF00"/>
                </a:solidFill>
                <a:latin typeface="Calibri" pitchFamily="34" charset="0"/>
              </a:rPr>
              <a:t>do zewnętrznych</a:t>
            </a: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r>
              <a:rPr lang="cs-CZ" sz="5400" dirty="0" smtClean="0">
                <a:solidFill>
                  <a:srgbClr val="FFFF00"/>
                </a:solidFill>
                <a:latin typeface="Calibri" pitchFamily="34" charset="0"/>
              </a:rPr>
              <a:t>źródeł finansowania</a:t>
            </a: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endParaRPr lang="cs-CZ" sz="5000" dirty="0">
              <a:solidFill>
                <a:srgbClr val="FECC5D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>
          <a:xfrm>
            <a:off x="3203575" y="915566"/>
            <a:ext cx="5689600" cy="3240360"/>
          </a:xfrm>
        </p:spPr>
        <p:txBody>
          <a:bodyPr/>
          <a:lstStyle/>
          <a:p>
            <a:pPr algn="ctr" eaLnBrk="1" hangingPunct="1">
              <a:buFont typeface="Arial" charset="0"/>
              <a:buNone/>
            </a:pPr>
            <a:endParaRPr lang="cs-CZ" sz="6000" b="1" dirty="0" smtClean="0">
              <a:solidFill>
                <a:schemeClr val="bg1"/>
              </a:solidFill>
            </a:endParaRPr>
          </a:p>
          <a:p>
            <a:pPr algn="ctr" eaLnBrk="1" hangingPunct="1">
              <a:buFont typeface="Arial" charset="0"/>
              <a:buNone/>
            </a:pPr>
            <a:r>
              <a:rPr lang="cs-CZ" sz="11500" b="1" dirty="0" smtClean="0">
                <a:solidFill>
                  <a:schemeClr val="bg1"/>
                </a:solidFill>
              </a:rPr>
              <a:t>EUWT</a:t>
            </a:r>
          </a:p>
        </p:txBody>
      </p:sp>
      <p:pic>
        <p:nvPicPr>
          <p:cNvPr id="18435" name="Picture 3" descr="C:\dev\www\tritia\mapka_barv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5038" y="1008063"/>
            <a:ext cx="2520950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Elipsa 3"/>
          <p:cNvSpPr/>
          <p:nvPr/>
        </p:nvSpPr>
        <p:spPr>
          <a:xfrm>
            <a:off x="1547813" y="1779588"/>
            <a:ext cx="144462" cy="144462"/>
          </a:xfrm>
          <a:prstGeom prst="ellipse">
            <a:avLst/>
          </a:prstGeom>
          <a:noFill/>
          <a:ln w="38100">
            <a:solidFill>
              <a:srgbClr val="F3AD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6" name="Elipsa 5"/>
          <p:cNvSpPr/>
          <p:nvPr/>
        </p:nvSpPr>
        <p:spPr>
          <a:xfrm>
            <a:off x="2195513" y="2355850"/>
            <a:ext cx="144462" cy="144463"/>
          </a:xfrm>
          <a:prstGeom prst="ellipse">
            <a:avLst/>
          </a:prstGeom>
          <a:noFill/>
          <a:ln w="38100">
            <a:solidFill>
              <a:srgbClr val="F3AD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7" name="Elipsa 6"/>
          <p:cNvSpPr/>
          <p:nvPr/>
        </p:nvSpPr>
        <p:spPr>
          <a:xfrm>
            <a:off x="2195513" y="3579813"/>
            <a:ext cx="144462" cy="144462"/>
          </a:xfrm>
          <a:prstGeom prst="ellipse">
            <a:avLst/>
          </a:prstGeom>
          <a:noFill/>
          <a:ln w="38100">
            <a:solidFill>
              <a:srgbClr val="F3AD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8" name="Elipsa 7"/>
          <p:cNvSpPr/>
          <p:nvPr/>
        </p:nvSpPr>
        <p:spPr>
          <a:xfrm>
            <a:off x="1619250" y="2859088"/>
            <a:ext cx="144463" cy="144462"/>
          </a:xfrm>
          <a:prstGeom prst="ellipse">
            <a:avLst/>
          </a:prstGeom>
          <a:noFill/>
          <a:ln w="38100">
            <a:solidFill>
              <a:srgbClr val="F3AD1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>
              <a:effectLst>
                <a:outerShdw blurRad="50800" dist="38100" algn="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8440" name="TextovéPole 8"/>
          <p:cNvSpPr txBox="1">
            <a:spLocks noChangeArrowheads="1"/>
          </p:cNvSpPr>
          <p:nvPr/>
        </p:nvSpPr>
        <p:spPr bwMode="auto">
          <a:xfrm>
            <a:off x="539750" y="1276350"/>
            <a:ext cx="7493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1"/>
                </a:solidFill>
                <a:latin typeface="Calibri" pitchFamily="34" charset="0"/>
              </a:rPr>
              <a:t>Opole</a:t>
            </a:r>
          </a:p>
        </p:txBody>
      </p:sp>
      <p:sp>
        <p:nvSpPr>
          <p:cNvPr id="18441" name="TextovéPole 9"/>
          <p:cNvSpPr txBox="1">
            <a:spLocks noChangeArrowheads="1"/>
          </p:cNvSpPr>
          <p:nvPr/>
        </p:nvSpPr>
        <p:spPr bwMode="auto">
          <a:xfrm>
            <a:off x="2700338" y="2490788"/>
            <a:ext cx="10588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1"/>
                </a:solidFill>
                <a:latin typeface="Calibri" pitchFamily="34" charset="0"/>
              </a:rPr>
              <a:t>Katowice</a:t>
            </a:r>
          </a:p>
        </p:txBody>
      </p:sp>
      <p:sp>
        <p:nvSpPr>
          <p:cNvPr id="18442" name="TextovéPole 10"/>
          <p:cNvSpPr txBox="1">
            <a:spLocks noChangeArrowheads="1"/>
          </p:cNvSpPr>
          <p:nvPr/>
        </p:nvSpPr>
        <p:spPr bwMode="auto">
          <a:xfrm>
            <a:off x="1368425" y="3508375"/>
            <a:ext cx="682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1"/>
                </a:solidFill>
                <a:latin typeface="Calibri" pitchFamily="34" charset="0"/>
              </a:rPr>
              <a:t>Žilina</a:t>
            </a:r>
          </a:p>
        </p:txBody>
      </p:sp>
      <p:sp>
        <p:nvSpPr>
          <p:cNvPr id="18443" name="TextovéPole 11"/>
          <p:cNvSpPr txBox="1">
            <a:spLocks noChangeArrowheads="1"/>
          </p:cNvSpPr>
          <p:nvPr/>
        </p:nvSpPr>
        <p:spPr bwMode="auto">
          <a:xfrm>
            <a:off x="755650" y="3003550"/>
            <a:ext cx="8953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solidFill>
                  <a:schemeClr val="bg1"/>
                </a:solidFill>
                <a:latin typeface="Calibri" pitchFamily="34" charset="0"/>
              </a:rPr>
              <a:t>Ostrava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C:\dev\www\tritia\precho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80528" y="0"/>
            <a:ext cx="2843808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Zástupný symbol pro obsah 2"/>
          <p:cNvSpPr txBox="1">
            <a:spLocks/>
          </p:cNvSpPr>
          <p:nvPr/>
        </p:nvSpPr>
        <p:spPr>
          <a:xfrm>
            <a:off x="2987824" y="411510"/>
            <a:ext cx="5976664" cy="4464496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indent="-342900">
              <a:lnSpc>
                <a:spcPct val="70000"/>
              </a:lnSpc>
              <a:spcBef>
                <a:spcPct val="20000"/>
              </a:spcBef>
              <a:buFont typeface="Arial" charset="0"/>
              <a:buNone/>
            </a:pPr>
            <a:endParaRPr lang="cs-CZ" sz="2000" dirty="0" smtClean="0">
              <a:solidFill>
                <a:srgbClr val="FFFF00"/>
              </a:solidFill>
              <a:latin typeface="Calibri" pitchFamily="34" charset="0"/>
            </a:endParaRPr>
          </a:p>
          <a:p>
            <a:pPr marL="342900" indent="-342900">
              <a:lnSpc>
                <a:spcPct val="70000"/>
              </a:lnSpc>
              <a:spcBef>
                <a:spcPct val="20000"/>
              </a:spcBef>
              <a:buFontTx/>
              <a:buChar char="-"/>
            </a:pPr>
            <a:r>
              <a:rPr lang="cs-CZ" sz="4800" dirty="0" smtClean="0">
                <a:solidFill>
                  <a:srgbClr val="FFFF00"/>
                </a:solidFill>
                <a:latin typeface="Calibri" pitchFamily="34" charset="0"/>
              </a:rPr>
              <a:t>odbiorca, inicjator, implementator;</a:t>
            </a:r>
          </a:p>
          <a:p>
            <a:pPr marL="342900" indent="-342900">
              <a:lnSpc>
                <a:spcPct val="70000"/>
              </a:lnSpc>
              <a:spcBef>
                <a:spcPct val="20000"/>
              </a:spcBef>
            </a:pPr>
            <a:endParaRPr lang="cs-CZ" sz="2000" dirty="0" smtClean="0">
              <a:solidFill>
                <a:srgbClr val="FFFF00"/>
              </a:solidFill>
              <a:latin typeface="Calibri" pitchFamily="34" charset="0"/>
            </a:endParaRPr>
          </a:p>
          <a:p>
            <a:pPr marL="342900" indent="-342900">
              <a:lnSpc>
                <a:spcPct val="70000"/>
              </a:lnSpc>
              <a:spcBef>
                <a:spcPct val="20000"/>
              </a:spcBef>
            </a:pPr>
            <a:r>
              <a:rPr lang="cs-CZ" sz="4800" dirty="0" smtClean="0">
                <a:solidFill>
                  <a:srgbClr val="FFFF00"/>
                </a:solidFill>
                <a:latin typeface="Calibri" pitchFamily="34" charset="0"/>
              </a:rPr>
              <a:t>- koordynacja, współpraca;</a:t>
            </a:r>
          </a:p>
          <a:p>
            <a:pPr marL="342900" indent="-342900">
              <a:lnSpc>
                <a:spcPct val="70000"/>
              </a:lnSpc>
              <a:spcBef>
                <a:spcPct val="20000"/>
              </a:spcBef>
            </a:pPr>
            <a:endParaRPr lang="cs-CZ" sz="2000" dirty="0" smtClean="0">
              <a:solidFill>
                <a:srgbClr val="FFFF00"/>
              </a:solidFill>
              <a:latin typeface="Calibri" pitchFamily="34" charset="0"/>
            </a:endParaRPr>
          </a:p>
          <a:p>
            <a:pPr marL="342900" indent="-342900">
              <a:lnSpc>
                <a:spcPct val="70000"/>
              </a:lnSpc>
              <a:spcBef>
                <a:spcPct val="20000"/>
              </a:spcBef>
              <a:buFont typeface="Arial" charset="0"/>
              <a:buNone/>
            </a:pPr>
            <a:r>
              <a:rPr lang="cs-CZ" sz="4800" dirty="0" smtClean="0">
                <a:solidFill>
                  <a:srgbClr val="FFFF00"/>
                </a:solidFill>
                <a:latin typeface="Calibri" pitchFamily="34" charset="0"/>
              </a:rPr>
              <a:t>- sieć wzajemnych kontaktów; </a:t>
            </a:r>
          </a:p>
          <a:p>
            <a:pPr marL="342900" indent="-342900">
              <a:lnSpc>
                <a:spcPct val="70000"/>
              </a:lnSpc>
              <a:spcBef>
                <a:spcPct val="20000"/>
              </a:spcBef>
              <a:buFont typeface="Arial" charset="0"/>
              <a:buNone/>
            </a:pPr>
            <a:endParaRPr lang="cs-CZ" sz="5400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342900" indent="-342900">
              <a:lnSpc>
                <a:spcPct val="70000"/>
              </a:lnSpc>
              <a:spcBef>
                <a:spcPct val="20000"/>
              </a:spcBef>
              <a:buFont typeface="Arial" charset="0"/>
              <a:buNone/>
            </a:pPr>
            <a:endParaRPr lang="cs-CZ" sz="5400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342900" indent="-342900">
              <a:lnSpc>
                <a:spcPct val="70000"/>
              </a:lnSpc>
              <a:spcBef>
                <a:spcPct val="20000"/>
              </a:spcBef>
              <a:buFont typeface="Arial" charset="0"/>
              <a:buNone/>
            </a:pPr>
            <a:endParaRPr lang="cs-CZ" sz="5400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342900" indent="-342900" algn="r">
              <a:lnSpc>
                <a:spcPct val="70000"/>
              </a:lnSpc>
              <a:spcBef>
                <a:spcPct val="20000"/>
              </a:spcBef>
              <a:buFont typeface="Arial" charset="0"/>
              <a:buNone/>
            </a:pPr>
            <a:endParaRPr lang="cs-CZ" sz="5400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endParaRPr lang="cs-CZ" sz="5400" dirty="0" smtClean="0">
              <a:solidFill>
                <a:srgbClr val="FECC5D"/>
              </a:solidFill>
              <a:latin typeface="+mn-lt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defRPr/>
            </a:pPr>
            <a:endParaRPr lang="cs-CZ" sz="5000" dirty="0" smtClean="0">
              <a:solidFill>
                <a:srgbClr val="FECC5D"/>
              </a:solidFill>
              <a:latin typeface="Calibri" pitchFamily="34" charset="0"/>
            </a:endParaRPr>
          </a:p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5000" dirty="0">
              <a:solidFill>
                <a:srgbClr val="FECC5D"/>
              </a:solidFill>
              <a:latin typeface="+mn-lt"/>
            </a:endParaRPr>
          </a:p>
        </p:txBody>
      </p:sp>
      <p:sp>
        <p:nvSpPr>
          <p:cNvPr id="19460" name="Zástupný symbol pro obsah 2"/>
          <p:cNvSpPr txBox="1">
            <a:spLocks/>
          </p:cNvSpPr>
          <p:nvPr/>
        </p:nvSpPr>
        <p:spPr bwMode="auto">
          <a:xfrm>
            <a:off x="3986213" y="1924050"/>
            <a:ext cx="3538537" cy="86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Font typeface="Arial" charset="0"/>
              <a:buNone/>
            </a:pPr>
            <a:endParaRPr lang="cs-CZ" sz="5000" dirty="0">
              <a:solidFill>
                <a:srgbClr val="FECC5D"/>
              </a:solidFill>
              <a:latin typeface="Calibri" pitchFamily="34" charset="0"/>
            </a:endParaRPr>
          </a:p>
        </p:txBody>
      </p:sp>
      <p:sp>
        <p:nvSpPr>
          <p:cNvPr id="8" name="Zástupný symbol pro obsah 2"/>
          <p:cNvSpPr txBox="1">
            <a:spLocks/>
          </p:cNvSpPr>
          <p:nvPr/>
        </p:nvSpPr>
        <p:spPr>
          <a:xfrm>
            <a:off x="3995738" y="2787650"/>
            <a:ext cx="5040312" cy="863600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pPr marL="342900" indent="-342900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endParaRPr lang="cs-CZ" sz="6500" dirty="0">
              <a:solidFill>
                <a:srgbClr val="FECC5D"/>
              </a:solidFill>
              <a:latin typeface="+mn-lt"/>
            </a:endParaRPr>
          </a:p>
        </p:txBody>
      </p:sp>
      <p:sp>
        <p:nvSpPr>
          <p:cNvPr id="19462" name="Zástupný symbol pro obsah 2"/>
          <p:cNvSpPr txBox="1">
            <a:spLocks/>
          </p:cNvSpPr>
          <p:nvPr/>
        </p:nvSpPr>
        <p:spPr bwMode="auto">
          <a:xfrm>
            <a:off x="3995738" y="3508375"/>
            <a:ext cx="4752975" cy="1008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70000"/>
              </a:lnSpc>
              <a:spcBef>
                <a:spcPct val="20000"/>
              </a:spcBef>
              <a:buFont typeface="Arial" charset="0"/>
              <a:buNone/>
            </a:pPr>
            <a:endParaRPr lang="cs-CZ" sz="3000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9463" name="Picture 2" descr="C:\dev\www\tritia\mapka_barvy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80528" y="1059582"/>
            <a:ext cx="2715765" cy="324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4" name="Zástupný symbol pro obsah 2"/>
          <p:cNvSpPr>
            <a:spLocks noGrp="1"/>
          </p:cNvSpPr>
          <p:nvPr>
            <p:ph idx="1"/>
          </p:nvPr>
        </p:nvSpPr>
        <p:spPr>
          <a:xfrm>
            <a:off x="0" y="1347788"/>
            <a:ext cx="2699792" cy="2447925"/>
          </a:xfrm>
        </p:spPr>
        <p:txBody>
          <a:bodyPr anchor="ctr"/>
          <a:lstStyle/>
          <a:p>
            <a:pPr algn="ctr" eaLnBrk="1" hangingPunct="1">
              <a:buFont typeface="Arial" charset="0"/>
              <a:buNone/>
            </a:pPr>
            <a:r>
              <a:rPr lang="cs-CZ" sz="7200" b="1" dirty="0" smtClean="0">
                <a:solidFill>
                  <a:schemeClr val="bg1"/>
                </a:solidFill>
              </a:rPr>
              <a:t>EUWT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63687" y="2500313"/>
            <a:ext cx="3960837" cy="1655762"/>
          </a:xfrm>
        </p:spPr>
        <p:txBody>
          <a:bodyPr rtlCol="0">
            <a:no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7200" b="1" dirty="0" smtClean="0">
                <a:solidFill>
                  <a:srgbClr val="FFFF00"/>
                </a:solidFill>
              </a:rPr>
              <a:t>nasze</a:t>
            </a:r>
            <a:endParaRPr lang="cs-CZ" sz="5400" b="1" dirty="0">
              <a:solidFill>
                <a:srgbClr val="FFFF00"/>
              </a:solidFill>
            </a:endParaRPr>
          </a:p>
        </p:txBody>
      </p:sp>
      <p:sp>
        <p:nvSpPr>
          <p:cNvPr id="20483" name="Zástupný symbol pro obsah 2"/>
          <p:cNvSpPr txBox="1">
            <a:spLocks/>
          </p:cNvSpPr>
          <p:nvPr/>
        </p:nvSpPr>
        <p:spPr bwMode="auto">
          <a:xfrm>
            <a:off x="3779838" y="1708150"/>
            <a:ext cx="4186237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lnSpc>
                <a:spcPct val="50000"/>
              </a:lnSpc>
              <a:buFont typeface="Arial" charset="0"/>
              <a:buNone/>
            </a:pPr>
            <a:r>
              <a:rPr lang="cs-CZ" sz="35000" b="1" dirty="0" smtClean="0">
                <a:solidFill>
                  <a:schemeClr val="bg1"/>
                </a:solidFill>
                <a:cs typeface="Arial" charset="0"/>
              </a:rPr>
              <a:t>+</a:t>
            </a:r>
            <a:endParaRPr lang="cs-CZ" sz="35000" b="1" dirty="0">
              <a:solidFill>
                <a:schemeClr val="bg1"/>
              </a:solidFill>
              <a:cs typeface="Arial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obsah 2"/>
          <p:cNvSpPr txBox="1">
            <a:spLocks/>
          </p:cNvSpPr>
          <p:nvPr/>
        </p:nvSpPr>
        <p:spPr bwMode="auto">
          <a:xfrm>
            <a:off x="4356100" y="123825"/>
            <a:ext cx="4762500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0000" b="1">
                <a:solidFill>
                  <a:srgbClr val="692648"/>
                </a:solidFill>
                <a:latin typeface="Calibri" pitchFamily="34" charset="0"/>
              </a:rPr>
              <a:t>01</a:t>
            </a:r>
          </a:p>
        </p:txBody>
      </p:sp>
      <p:sp>
        <p:nvSpPr>
          <p:cNvPr id="21507" name="Zástupný symbol pro obsah 2"/>
          <p:cNvSpPr txBox="1">
            <a:spLocks/>
          </p:cNvSpPr>
          <p:nvPr/>
        </p:nvSpPr>
        <p:spPr bwMode="auto">
          <a:xfrm>
            <a:off x="611188" y="1347788"/>
            <a:ext cx="81375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>
              <a:lnSpc>
                <a:spcPct val="80000"/>
              </a:lnSpc>
              <a:buFont typeface="Arial" charset="0"/>
              <a:buNone/>
            </a:pPr>
            <a:endParaRPr lang="cs-CZ" sz="6000" dirty="0" smtClean="0">
              <a:solidFill>
                <a:srgbClr val="FECC5D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r>
              <a:rPr lang="cs-CZ" sz="6600" dirty="0" smtClean="0">
                <a:solidFill>
                  <a:srgbClr val="FFFF00"/>
                </a:solidFill>
                <a:latin typeface="Calibri" pitchFamily="34" charset="0"/>
              </a:rPr>
              <a:t>inspirowanie</a:t>
            </a: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r>
              <a:rPr lang="cs-CZ" sz="6600" dirty="0" smtClean="0">
                <a:solidFill>
                  <a:srgbClr val="FFFF00"/>
                </a:solidFill>
                <a:latin typeface="Calibri" pitchFamily="34" charset="0"/>
              </a:rPr>
              <a:t>modelem</a:t>
            </a: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r>
              <a:rPr lang="cs-CZ" sz="6600" dirty="0" smtClean="0">
                <a:solidFill>
                  <a:srgbClr val="FFFF00"/>
                </a:solidFill>
                <a:latin typeface="Calibri" pitchFamily="34" charset="0"/>
              </a:rPr>
              <a:t>funkcjonalności</a:t>
            </a:r>
            <a:endParaRPr lang="cs-CZ" sz="6600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ástupný symbol pro obsah 2"/>
          <p:cNvSpPr txBox="1">
            <a:spLocks/>
          </p:cNvSpPr>
          <p:nvPr/>
        </p:nvSpPr>
        <p:spPr bwMode="auto">
          <a:xfrm>
            <a:off x="4356100" y="123825"/>
            <a:ext cx="4762500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0000" b="1" dirty="0">
                <a:solidFill>
                  <a:srgbClr val="692648"/>
                </a:solidFill>
                <a:latin typeface="Calibri" pitchFamily="34" charset="0"/>
              </a:rPr>
              <a:t>02</a:t>
            </a:r>
          </a:p>
        </p:txBody>
      </p:sp>
      <p:sp>
        <p:nvSpPr>
          <p:cNvPr id="22531" name="Zástupný symbol pro obsah 2"/>
          <p:cNvSpPr txBox="1">
            <a:spLocks/>
          </p:cNvSpPr>
          <p:nvPr/>
        </p:nvSpPr>
        <p:spPr bwMode="auto">
          <a:xfrm>
            <a:off x="611188" y="1347788"/>
            <a:ext cx="81375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>
              <a:lnSpc>
                <a:spcPct val="80000"/>
              </a:lnSpc>
              <a:buFont typeface="Arial" charset="0"/>
              <a:buNone/>
            </a:pPr>
            <a:endParaRPr lang="cs-CZ" sz="6000" dirty="0" smtClean="0">
              <a:solidFill>
                <a:srgbClr val="FECC5D"/>
              </a:solidFill>
              <a:latin typeface="Calibri" pitchFamily="34" charset="0"/>
            </a:endParaRPr>
          </a:p>
          <a:p>
            <a:pPr marL="342900" indent="-342900" algn="ctr">
              <a:lnSpc>
                <a:spcPct val="80000"/>
              </a:lnSpc>
              <a:buFont typeface="Arial" charset="0"/>
              <a:buNone/>
            </a:pPr>
            <a:endParaRPr lang="cs-CZ" sz="6000" dirty="0" smtClean="0">
              <a:solidFill>
                <a:srgbClr val="FECC5D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r>
              <a:rPr lang="cs-CZ" sz="6600" dirty="0" smtClean="0">
                <a:solidFill>
                  <a:srgbClr val="FFFF00"/>
                </a:solidFill>
                <a:latin typeface="Calibri" pitchFamily="34" charset="0"/>
              </a:rPr>
              <a:t>ograniczenie strat</a:t>
            </a:r>
            <a:endParaRPr lang="cs-CZ" sz="6600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Zástupný symbol pro obsah 2"/>
          <p:cNvSpPr txBox="1">
            <a:spLocks/>
          </p:cNvSpPr>
          <p:nvPr/>
        </p:nvSpPr>
        <p:spPr bwMode="auto">
          <a:xfrm>
            <a:off x="4356100" y="123825"/>
            <a:ext cx="4762500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0000" b="1" dirty="0" smtClean="0">
                <a:solidFill>
                  <a:srgbClr val="692648"/>
                </a:solidFill>
                <a:latin typeface="Calibri" pitchFamily="34" charset="0"/>
              </a:rPr>
              <a:t>03</a:t>
            </a:r>
            <a:endParaRPr lang="cs-CZ" sz="30000" b="1" dirty="0">
              <a:solidFill>
                <a:srgbClr val="692648"/>
              </a:solidFill>
              <a:latin typeface="Calibri" pitchFamily="34" charset="0"/>
            </a:endParaRPr>
          </a:p>
        </p:txBody>
      </p:sp>
      <p:sp>
        <p:nvSpPr>
          <p:cNvPr id="23555" name="Zástupný symbol pro obsah 2"/>
          <p:cNvSpPr txBox="1">
            <a:spLocks/>
          </p:cNvSpPr>
          <p:nvPr/>
        </p:nvSpPr>
        <p:spPr bwMode="auto">
          <a:xfrm>
            <a:off x="611188" y="1347788"/>
            <a:ext cx="81375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>
              <a:lnSpc>
                <a:spcPct val="80000"/>
              </a:lnSpc>
              <a:buFont typeface="Arial" charset="0"/>
              <a:buNone/>
            </a:pPr>
            <a:r>
              <a:rPr lang="cs-CZ" sz="6600" dirty="0" smtClean="0">
                <a:solidFill>
                  <a:srgbClr val="FFFF00"/>
                </a:solidFill>
                <a:latin typeface="Calibri" pitchFamily="34" charset="0"/>
              </a:rPr>
              <a:t>logika</a:t>
            </a:r>
            <a:endParaRPr lang="cs-CZ" sz="6600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sah 2"/>
          <p:cNvSpPr txBox="1">
            <a:spLocks/>
          </p:cNvSpPr>
          <p:nvPr/>
        </p:nvSpPr>
        <p:spPr bwMode="auto">
          <a:xfrm>
            <a:off x="4356100" y="123825"/>
            <a:ext cx="4762500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0000" b="1" dirty="0" smtClean="0">
                <a:solidFill>
                  <a:srgbClr val="692648"/>
                </a:solidFill>
                <a:latin typeface="Calibri" pitchFamily="34" charset="0"/>
              </a:rPr>
              <a:t>04</a:t>
            </a:r>
            <a:endParaRPr lang="cs-CZ" sz="30000" b="1" dirty="0">
              <a:solidFill>
                <a:srgbClr val="692648"/>
              </a:solidFill>
              <a:latin typeface="Calibri" pitchFamily="34" charset="0"/>
            </a:endParaRPr>
          </a:p>
        </p:txBody>
      </p:sp>
      <p:sp>
        <p:nvSpPr>
          <p:cNvPr id="24579" name="Zástupný symbol pro obsah 2"/>
          <p:cNvSpPr txBox="1">
            <a:spLocks/>
          </p:cNvSpPr>
          <p:nvPr/>
        </p:nvSpPr>
        <p:spPr bwMode="auto">
          <a:xfrm>
            <a:off x="611188" y="987574"/>
            <a:ext cx="8137525" cy="3168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>
              <a:lnSpc>
                <a:spcPct val="80000"/>
              </a:lnSpc>
              <a:buFont typeface="Arial" charset="0"/>
              <a:buNone/>
            </a:pPr>
            <a:endParaRPr lang="cs-CZ" sz="6000" dirty="0" smtClean="0">
              <a:solidFill>
                <a:srgbClr val="FECC5D"/>
              </a:solidFill>
              <a:latin typeface="Calibri" pitchFamily="34" charset="0"/>
            </a:endParaRPr>
          </a:p>
          <a:p>
            <a:pPr marL="342900" indent="-342900" algn="ctr">
              <a:lnSpc>
                <a:spcPct val="80000"/>
              </a:lnSpc>
              <a:buFont typeface="Arial" charset="0"/>
              <a:buNone/>
            </a:pPr>
            <a:endParaRPr lang="cs-CZ" sz="6000" dirty="0" smtClean="0">
              <a:solidFill>
                <a:srgbClr val="FECC5D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r>
              <a:rPr lang="cs-CZ" sz="6600" dirty="0" smtClean="0">
                <a:solidFill>
                  <a:srgbClr val="FFFF00"/>
                </a:solidFill>
                <a:latin typeface="Calibri" pitchFamily="34" charset="0"/>
              </a:rPr>
              <a:t>silniejsza pozycja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sah 2"/>
          <p:cNvSpPr txBox="1">
            <a:spLocks/>
          </p:cNvSpPr>
          <p:nvPr/>
        </p:nvSpPr>
        <p:spPr bwMode="auto">
          <a:xfrm>
            <a:off x="4356100" y="123825"/>
            <a:ext cx="4762500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0000" b="1" dirty="0">
                <a:solidFill>
                  <a:srgbClr val="692648"/>
                </a:solidFill>
                <a:latin typeface="Calibri" pitchFamily="34" charset="0"/>
              </a:rPr>
              <a:t>05</a:t>
            </a:r>
          </a:p>
        </p:txBody>
      </p:sp>
      <p:sp>
        <p:nvSpPr>
          <p:cNvPr id="25603" name="Zástupný symbol pro obsah 2"/>
          <p:cNvSpPr txBox="1">
            <a:spLocks/>
          </p:cNvSpPr>
          <p:nvPr/>
        </p:nvSpPr>
        <p:spPr bwMode="auto">
          <a:xfrm>
            <a:off x="611188" y="1347788"/>
            <a:ext cx="8137525" cy="2663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>
              <a:lnSpc>
                <a:spcPct val="80000"/>
              </a:lnSpc>
              <a:buFont typeface="Arial" charset="0"/>
              <a:buNone/>
            </a:pPr>
            <a:endParaRPr lang="cs-CZ" sz="6000" dirty="0" smtClean="0">
              <a:solidFill>
                <a:srgbClr val="FECC5D"/>
              </a:solidFill>
              <a:latin typeface="Calibri" pitchFamily="34" charset="0"/>
            </a:endParaRPr>
          </a:p>
          <a:p>
            <a:pPr marL="342900" indent="-342900" algn="ctr">
              <a:lnSpc>
                <a:spcPct val="80000"/>
              </a:lnSpc>
              <a:buFont typeface="Arial" charset="0"/>
              <a:buNone/>
            </a:pPr>
            <a:endParaRPr lang="cs-CZ" sz="6000" dirty="0" smtClean="0">
              <a:solidFill>
                <a:srgbClr val="FECC5D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r>
              <a:rPr lang="cs-CZ" sz="6600" dirty="0" smtClean="0">
                <a:solidFill>
                  <a:srgbClr val="FFFF00"/>
                </a:solidFill>
                <a:latin typeface="Calibri" pitchFamily="34" charset="0"/>
              </a:rPr>
              <a:t>doświadczenie</a:t>
            </a:r>
            <a:endParaRPr lang="cs-CZ" sz="6600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sah 2"/>
          <p:cNvSpPr txBox="1">
            <a:spLocks/>
          </p:cNvSpPr>
          <p:nvPr/>
        </p:nvSpPr>
        <p:spPr bwMode="auto">
          <a:xfrm>
            <a:off x="4356100" y="123825"/>
            <a:ext cx="4762500" cy="504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30000" b="1" dirty="0">
                <a:solidFill>
                  <a:srgbClr val="692648"/>
                </a:solidFill>
                <a:latin typeface="Calibri" pitchFamily="34" charset="0"/>
              </a:rPr>
              <a:t>06</a:t>
            </a:r>
          </a:p>
        </p:txBody>
      </p:sp>
      <p:sp>
        <p:nvSpPr>
          <p:cNvPr id="26627" name="Zástupný symbol pro obsah 2"/>
          <p:cNvSpPr txBox="1">
            <a:spLocks/>
          </p:cNvSpPr>
          <p:nvPr/>
        </p:nvSpPr>
        <p:spPr bwMode="auto">
          <a:xfrm>
            <a:off x="611188" y="555526"/>
            <a:ext cx="8137525" cy="3456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>
              <a:lnSpc>
                <a:spcPct val="80000"/>
              </a:lnSpc>
              <a:buFont typeface="Arial" charset="0"/>
              <a:buNone/>
            </a:pPr>
            <a:endParaRPr lang="cs-CZ" sz="6000" dirty="0" smtClean="0">
              <a:solidFill>
                <a:srgbClr val="FECC5D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endParaRPr lang="cs-CZ" sz="6000" dirty="0" smtClean="0">
              <a:solidFill>
                <a:srgbClr val="FECC5D"/>
              </a:solidFill>
              <a:latin typeface="Calibri" pitchFamily="34" charset="0"/>
            </a:endParaRPr>
          </a:p>
          <a:p>
            <a:pPr marL="342900" indent="-342900">
              <a:lnSpc>
                <a:spcPct val="80000"/>
              </a:lnSpc>
              <a:buFont typeface="Arial" charset="0"/>
              <a:buNone/>
            </a:pPr>
            <a:r>
              <a:rPr lang="cs-CZ" sz="6000" dirty="0" smtClean="0">
                <a:solidFill>
                  <a:srgbClr val="FECC5D"/>
                </a:solidFill>
                <a:latin typeface="Calibri" pitchFamily="34" charset="0"/>
              </a:rPr>
              <a:t> </a:t>
            </a:r>
            <a:r>
              <a:rPr lang="cs-CZ" sz="6600" dirty="0" smtClean="0">
                <a:solidFill>
                  <a:srgbClr val="FFFF00"/>
                </a:solidFill>
                <a:latin typeface="Calibri" pitchFamily="34" charset="0"/>
              </a:rPr>
              <a:t>zdolność do działania</a:t>
            </a:r>
            <a:endParaRPr lang="cs-CZ" sz="6000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1868" y="1275606"/>
            <a:ext cx="5402270" cy="2664296"/>
          </a:xfrm>
        </p:spPr>
        <p:txBody>
          <a:bodyPr rtlCol="0">
            <a:noAutofit/>
          </a:bodyPr>
          <a:lstStyle/>
          <a:p>
            <a:pPr algn="ctr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8000" b="1" dirty="0" smtClean="0">
                <a:solidFill>
                  <a:srgbClr val="FFFF00"/>
                </a:solidFill>
              </a:rPr>
              <a:t>nasz cel</a:t>
            </a:r>
            <a:endParaRPr lang="cs-CZ" sz="6000" b="1" dirty="0">
              <a:solidFill>
                <a:srgbClr val="FFFF00"/>
              </a:solidFill>
            </a:endParaRPr>
          </a:p>
        </p:txBody>
      </p:sp>
      <p:pic>
        <p:nvPicPr>
          <p:cNvPr id="27651" name="Picture 3" descr="C:\dev\www\tritia\mapka_barv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35038" y="1008063"/>
            <a:ext cx="2520950" cy="321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Zástupný symbol pro obsah 2"/>
          <p:cNvSpPr>
            <a:spLocks noGrp="1"/>
          </p:cNvSpPr>
          <p:nvPr>
            <p:ph idx="1"/>
          </p:nvPr>
        </p:nvSpPr>
        <p:spPr>
          <a:xfrm>
            <a:off x="3779912" y="555526"/>
            <a:ext cx="5040559" cy="4104456"/>
          </a:xfrm>
        </p:spPr>
        <p:txBody>
          <a:bodyPr/>
          <a:lstStyle/>
          <a:p>
            <a:pPr algn="r" eaLnBrk="1" hangingPunct="1">
              <a:lnSpc>
                <a:spcPct val="70000"/>
              </a:lnSpc>
              <a:buFont typeface="Arial" charset="0"/>
              <a:buNone/>
            </a:pPr>
            <a:endParaRPr lang="cs-CZ" sz="4800" b="1" dirty="0" smtClean="0">
              <a:solidFill>
                <a:srgbClr val="FFFF00"/>
              </a:solidFill>
            </a:endParaRPr>
          </a:p>
          <a:p>
            <a:pPr algn="ctr" eaLnBrk="1" hangingPunct="1">
              <a:lnSpc>
                <a:spcPct val="70000"/>
              </a:lnSpc>
              <a:buFont typeface="Arial" charset="0"/>
              <a:buNone/>
            </a:pPr>
            <a:r>
              <a:rPr lang="cs-CZ" sz="6000" dirty="0" smtClean="0">
                <a:solidFill>
                  <a:srgbClr val="FFFF00"/>
                </a:solidFill>
              </a:rPr>
              <a:t>rozwiązywanie</a:t>
            </a:r>
          </a:p>
          <a:p>
            <a:pPr algn="ctr" eaLnBrk="1" hangingPunct="1">
              <a:lnSpc>
                <a:spcPct val="70000"/>
              </a:lnSpc>
              <a:buFont typeface="Arial" charset="0"/>
              <a:buNone/>
            </a:pPr>
            <a:r>
              <a:rPr lang="cs-CZ" sz="6000" dirty="0" smtClean="0">
                <a:solidFill>
                  <a:srgbClr val="FFFF00"/>
                </a:solidFill>
              </a:rPr>
              <a:t>wspólnych</a:t>
            </a:r>
          </a:p>
          <a:p>
            <a:pPr algn="ctr" eaLnBrk="1" hangingPunct="1">
              <a:lnSpc>
                <a:spcPct val="70000"/>
              </a:lnSpc>
              <a:buFont typeface="Arial" charset="0"/>
              <a:buNone/>
            </a:pPr>
            <a:r>
              <a:rPr lang="cs-CZ" sz="6000" dirty="0" smtClean="0">
                <a:solidFill>
                  <a:srgbClr val="FFFF00"/>
                </a:solidFill>
              </a:rPr>
              <a:t>problemów</a:t>
            </a:r>
          </a:p>
        </p:txBody>
      </p:sp>
      <p:pic>
        <p:nvPicPr>
          <p:cNvPr id="28675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00113" y="0"/>
            <a:ext cx="2592387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650" y="47625"/>
            <a:ext cx="5184502" cy="5095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Zástupný symbol pro obsah 2"/>
          <p:cNvSpPr>
            <a:spLocks noGrp="1"/>
          </p:cNvSpPr>
          <p:nvPr>
            <p:ph idx="1"/>
          </p:nvPr>
        </p:nvSpPr>
        <p:spPr>
          <a:xfrm>
            <a:off x="5508104" y="2622995"/>
            <a:ext cx="3528392" cy="2520505"/>
          </a:xfrm>
        </p:spPr>
        <p:txBody>
          <a:bodyPr/>
          <a:lstStyle/>
          <a:p>
            <a:pPr algn="r" eaLnBrk="1" hangingPunct="1">
              <a:lnSpc>
                <a:spcPct val="70000"/>
              </a:lnSpc>
              <a:buFont typeface="Arial" charset="0"/>
              <a:buNone/>
            </a:pPr>
            <a:r>
              <a:rPr lang="cs-CZ" sz="5400" b="1" dirty="0" smtClean="0">
                <a:solidFill>
                  <a:srgbClr val="FFFF00"/>
                </a:solidFill>
              </a:rPr>
              <a:t>... nasze narzędzie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427538" y="1563688"/>
            <a:ext cx="4321175" cy="280076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800" dirty="0" smtClean="0">
                <a:solidFill>
                  <a:srgbClr val="FFFF00"/>
                </a:solidFill>
                <a:latin typeface="+mj-lt"/>
                <a:cs typeface="Arial" pitchFamily="34" charset="0"/>
              </a:rPr>
              <a:t>EUWT</a:t>
            </a:r>
            <a:endParaRPr lang="cs-CZ" sz="8800" dirty="0">
              <a:solidFill>
                <a:srgbClr val="FFFF00"/>
              </a:solidFill>
              <a:latin typeface="+mj-lt"/>
              <a:cs typeface="Arial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8800" b="1" dirty="0">
                <a:solidFill>
                  <a:srgbClr val="FFFF00"/>
                </a:solidFill>
                <a:latin typeface="+mj-lt"/>
                <a:cs typeface="Arial" pitchFamily="34" charset="0"/>
              </a:rPr>
              <a:t>TRITIA</a:t>
            </a:r>
          </a:p>
        </p:txBody>
      </p:sp>
      <p:pic>
        <p:nvPicPr>
          <p:cNvPr id="30723" name="Picture 4" descr="C:\dev\www\tritia\mapka_barvy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35100" y="904875"/>
            <a:ext cx="2489200" cy="317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C:\dev\www\tritia\precho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7717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1747" name="Picture 2" descr="C:\dev\www\tritia\mapka_barvy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1058863"/>
            <a:ext cx="2535237" cy="324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8" name="Zástupný symbol pro obsah 2"/>
          <p:cNvSpPr>
            <a:spLocks/>
          </p:cNvSpPr>
          <p:nvPr/>
        </p:nvSpPr>
        <p:spPr bwMode="auto">
          <a:xfrm>
            <a:off x="250825" y="1779588"/>
            <a:ext cx="2449513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6600" b="1" dirty="0" smtClean="0">
                <a:solidFill>
                  <a:schemeClr val="bg1"/>
                </a:solidFill>
                <a:latin typeface="Calibri" pitchFamily="34" charset="0"/>
              </a:rPr>
              <a:t>TRITIA</a:t>
            </a:r>
            <a:endParaRPr lang="cs-CZ" sz="66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8" name="TextovéPole 3"/>
          <p:cNvSpPr txBox="1">
            <a:spLocks noChangeArrowheads="1"/>
          </p:cNvSpPr>
          <p:nvPr/>
        </p:nvSpPr>
        <p:spPr bwMode="auto">
          <a:xfrm>
            <a:off x="2771775" y="123479"/>
            <a:ext cx="6264275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fontAlgn="auto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pl-PL" sz="20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 smtClean="0">
                <a:solidFill>
                  <a:srgbClr val="FF0000"/>
                </a:solidFill>
                <a:latin typeface="Calibri" pitchFamily="34" charset="0"/>
              </a:rPr>
              <a:t>2009</a:t>
            </a:r>
            <a:endParaRPr lang="pl-PL" sz="3600" dirty="0" smtClean="0">
              <a:solidFill>
                <a:schemeClr val="bg1"/>
              </a:solidFill>
              <a:latin typeface="Calibri" pitchFamily="34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3600" dirty="0" smtClean="0">
                <a:solidFill>
                  <a:srgbClr val="FFFF00"/>
                </a:solidFill>
                <a:latin typeface="Calibri" pitchFamily="34" charset="0"/>
              </a:rPr>
              <a:t>decyzja o utworzeniu ugrupowania</a:t>
            </a:r>
            <a:endParaRPr lang="cs-CZ" sz="3600" dirty="0">
              <a:solidFill>
                <a:srgbClr val="FFFF00"/>
              </a:solidFill>
              <a:latin typeface="Calibri" pitchFamily="34" charset="0"/>
            </a:endParaRPr>
          </a:p>
          <a:p>
            <a:pPr marL="1619250" indent="-1619250" fontAlgn="auto">
              <a:spcBef>
                <a:spcPts val="0"/>
              </a:spcBef>
              <a:spcAft>
                <a:spcPts val="0"/>
              </a:spcAft>
              <a:defRPr/>
            </a:pPr>
            <a:endParaRPr lang="sk-SK" sz="2000" b="1" dirty="0" smtClean="0">
              <a:solidFill>
                <a:srgbClr val="FF0000"/>
              </a:solidFill>
              <a:latin typeface="Calibri" pitchFamily="34" charset="0"/>
            </a:endParaRPr>
          </a:p>
          <a:p>
            <a:pPr marL="1619250" indent="-16192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3600" b="1" dirty="0" smtClean="0">
                <a:solidFill>
                  <a:srgbClr val="FF0000"/>
                </a:solidFill>
                <a:latin typeface="Calibri" pitchFamily="34" charset="0"/>
              </a:rPr>
              <a:t>2009 – </a:t>
            </a:r>
            <a:r>
              <a:rPr lang="en-US" sz="3600" b="1" dirty="0" smtClean="0">
                <a:solidFill>
                  <a:srgbClr val="FF0000"/>
                </a:solidFill>
                <a:latin typeface="Calibri" pitchFamily="34" charset="0"/>
              </a:rPr>
              <a:t>2010</a:t>
            </a:r>
            <a:endParaRPr lang="pl-PL" sz="3600" dirty="0" smtClean="0">
              <a:solidFill>
                <a:srgbClr val="FF0000"/>
              </a:solidFill>
              <a:latin typeface="Calibri" pitchFamily="34" charset="0"/>
            </a:endParaRPr>
          </a:p>
          <a:p>
            <a:pPr indent="-16192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3600" dirty="0" smtClean="0">
                <a:solidFill>
                  <a:srgbClr val="FFFF00"/>
                </a:solidFill>
                <a:latin typeface="Calibri" pitchFamily="34" charset="0"/>
              </a:rPr>
              <a:t>opracowanie dokumentów</a:t>
            </a:r>
          </a:p>
          <a:p>
            <a:pPr indent="-16192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3600" dirty="0" smtClean="0">
                <a:solidFill>
                  <a:srgbClr val="FFFF00"/>
                </a:solidFill>
                <a:latin typeface="Calibri" pitchFamily="34" charset="0"/>
              </a:rPr>
              <a:t>założycielskich i uzgadnianie</a:t>
            </a:r>
          </a:p>
          <a:p>
            <a:pPr indent="-161925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3600" dirty="0" smtClean="0">
                <a:solidFill>
                  <a:srgbClr val="FFFF00"/>
                </a:solidFill>
                <a:latin typeface="Calibri" pitchFamily="34" charset="0"/>
              </a:rPr>
              <a:t>struktur organizacyjnych</a:t>
            </a:r>
            <a:endParaRPr lang="sk-SK" sz="2800" dirty="0">
              <a:solidFill>
                <a:schemeClr val="bg1"/>
              </a:solidFill>
              <a:latin typeface="Calibri" pitchFamily="34" charset="0"/>
            </a:endParaRPr>
          </a:p>
          <a:p>
            <a:pPr marL="628650" indent="-180975" fontAlgn="auto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endParaRPr lang="sk-SK" sz="2000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628650" indent="-180975" fontAlgn="auto">
              <a:spcBef>
                <a:spcPts val="0"/>
              </a:spcBef>
              <a:spcAft>
                <a:spcPts val="0"/>
              </a:spcAft>
              <a:buFontTx/>
              <a:buChar char="•"/>
              <a:defRPr/>
            </a:pPr>
            <a:endParaRPr lang="sk-SK" sz="20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2928926" y="206374"/>
            <a:ext cx="5929354" cy="4579953"/>
          </a:xfrm>
        </p:spPr>
        <p:txBody>
          <a:bodyPr/>
          <a:lstStyle/>
          <a:p>
            <a:pPr indent="-809625" algn="l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sk-SK" sz="2000" dirty="0" smtClean="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sk-SK" sz="2000" dirty="0" smtClean="0">
                <a:solidFill>
                  <a:schemeClr val="bg1"/>
                </a:solidFill>
                <a:latin typeface="Calibri" pitchFamily="34" charset="0"/>
              </a:rPr>
            </a:br>
            <a:r>
              <a:rPr lang="sk-SK" sz="2000" dirty="0" smtClean="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sk-SK" sz="2000" dirty="0" smtClean="0">
                <a:solidFill>
                  <a:schemeClr val="bg1"/>
                </a:solidFill>
                <a:latin typeface="Calibri" pitchFamily="34" charset="0"/>
              </a:rPr>
            </a:br>
            <a:r>
              <a:rPr lang="sk-SK" sz="2000" dirty="0" smtClean="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sk-SK" sz="2000" dirty="0" smtClean="0">
                <a:solidFill>
                  <a:schemeClr val="bg1"/>
                </a:solidFill>
                <a:latin typeface="Calibri" pitchFamily="34" charset="0"/>
              </a:rPr>
            </a:br>
            <a:r>
              <a:rPr lang="sk-SK" sz="2000" dirty="0" smtClean="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sk-SK" sz="2000" dirty="0" smtClean="0">
                <a:solidFill>
                  <a:schemeClr val="bg1"/>
                </a:solidFill>
                <a:latin typeface="Calibri" pitchFamily="34" charset="0"/>
              </a:rPr>
            </a:br>
            <a:r>
              <a:rPr lang="sk-SK" sz="3200" b="1" dirty="0" smtClean="0">
                <a:solidFill>
                  <a:srgbClr val="FF0000"/>
                </a:solidFill>
                <a:latin typeface="Calibri" pitchFamily="34" charset="0"/>
              </a:rPr>
              <a:t>2011</a:t>
            </a:r>
            <a:r>
              <a:rPr lang="sk-SK" sz="3200" dirty="0" smtClean="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sk-SK" sz="3200" dirty="0" smtClean="0">
                <a:solidFill>
                  <a:schemeClr val="bg1"/>
                </a:solidFill>
                <a:latin typeface="Calibri" pitchFamily="34" charset="0"/>
              </a:rPr>
            </a:br>
            <a:r>
              <a:rPr lang="sk-SK" sz="3200" dirty="0" smtClean="0">
                <a:solidFill>
                  <a:srgbClr val="FFFF00"/>
                </a:solidFill>
                <a:latin typeface="Calibri" pitchFamily="34" charset="0"/>
              </a:rPr>
              <a:t>pozytywne stanowiska ministerstw                                                   w Pradze i Bratysławie</a:t>
            </a:r>
            <a:br>
              <a:rPr lang="sk-SK" sz="3200" dirty="0" smtClean="0">
                <a:solidFill>
                  <a:srgbClr val="FFFF00"/>
                </a:solidFill>
                <a:latin typeface="Calibri" pitchFamily="34" charset="0"/>
              </a:rPr>
            </a:br>
            <a:r>
              <a:rPr lang="sk-SK" sz="3200" dirty="0" smtClean="0">
                <a:solidFill>
                  <a:srgbClr val="FFFF00"/>
                </a:solidFill>
                <a:latin typeface="Calibri" pitchFamily="34" charset="0"/>
              </a:rPr>
              <a:t>... ministerstwo w Warszawie  wskazuje poprawki, warunkujące wydanie pozytywnej opinii</a:t>
            </a:r>
            <a:br>
              <a:rPr lang="sk-SK" sz="3200" dirty="0" smtClean="0">
                <a:solidFill>
                  <a:srgbClr val="FFFF00"/>
                </a:solidFill>
                <a:latin typeface="Calibri" pitchFamily="34" charset="0"/>
              </a:rPr>
            </a:br>
            <a:r>
              <a:rPr lang="sk-SK" sz="3200" dirty="0" smtClean="0">
                <a:solidFill>
                  <a:srgbClr val="FFFF00"/>
                </a:solidFill>
                <a:latin typeface="Calibri" pitchFamily="34" charset="0"/>
              </a:rPr>
              <a:t>o utworzeniu EUWT</a:t>
            </a:r>
            <a:r>
              <a:rPr lang="sk-SK" sz="2000" dirty="0" smtClean="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sk-SK" sz="2000" dirty="0" smtClean="0">
                <a:solidFill>
                  <a:schemeClr val="bg1"/>
                </a:solidFill>
                <a:latin typeface="Calibri" pitchFamily="34" charset="0"/>
              </a:rPr>
            </a:br>
            <a:r>
              <a:rPr lang="sk-SK" dirty="0" smtClean="0">
                <a:solidFill>
                  <a:schemeClr val="bg1"/>
                </a:solidFill>
                <a:latin typeface="Calibri" pitchFamily="34" charset="0"/>
              </a:rPr>
              <a:t/>
            </a:r>
            <a:br>
              <a:rPr lang="sk-SK" dirty="0" smtClean="0">
                <a:solidFill>
                  <a:schemeClr val="bg1"/>
                </a:solidFill>
                <a:latin typeface="Calibri" pitchFamily="34" charset="0"/>
              </a:rPr>
            </a:br>
            <a:endParaRPr lang="pl-PL" dirty="0"/>
          </a:p>
        </p:txBody>
      </p:sp>
      <p:pic>
        <p:nvPicPr>
          <p:cNvPr id="4" name="Picture 2" descr="C:\dev\www\tritia\mapka_barvy2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928676"/>
            <a:ext cx="2535504" cy="3242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C:\dev\www\tritia\precho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7717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 descr="C:\dev\www\tritia\mapka_barvy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388" y="1058863"/>
            <a:ext cx="2535237" cy="324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rostokąt 6"/>
          <p:cNvSpPr/>
          <p:nvPr/>
        </p:nvSpPr>
        <p:spPr>
          <a:xfrm>
            <a:off x="142844" y="2071684"/>
            <a:ext cx="246253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6600" b="1" dirty="0" smtClean="0">
                <a:solidFill>
                  <a:schemeClr val="bg1"/>
                </a:solidFill>
                <a:latin typeface="Calibri" pitchFamily="34" charset="0"/>
              </a:rPr>
              <a:t>TRITIA</a:t>
            </a:r>
            <a:endParaRPr lang="cs-CZ" b="1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med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C:\dev\www\tritia\precho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7717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Picture 2" descr="C:\dev\www\tritia\mapka_barvy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1058863"/>
            <a:ext cx="2535237" cy="324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2" name="Zástupný symbol pro obsah 2"/>
          <p:cNvSpPr>
            <a:spLocks/>
          </p:cNvSpPr>
          <p:nvPr/>
        </p:nvSpPr>
        <p:spPr bwMode="auto">
          <a:xfrm>
            <a:off x="250825" y="1779588"/>
            <a:ext cx="2449513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6600" b="1" dirty="0" smtClean="0">
                <a:solidFill>
                  <a:schemeClr val="bg1"/>
                </a:solidFill>
                <a:latin typeface="Calibri" pitchFamily="34" charset="0"/>
              </a:rPr>
              <a:t>TRITIA</a:t>
            </a:r>
            <a:endParaRPr lang="cs-CZ" sz="66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2773" name="Text Box 7"/>
          <p:cNvSpPr txBox="1">
            <a:spLocks noChangeArrowheads="1"/>
          </p:cNvSpPr>
          <p:nvPr/>
        </p:nvSpPr>
        <p:spPr bwMode="auto">
          <a:xfrm>
            <a:off x="3851275" y="4084638"/>
            <a:ext cx="48974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sk-SK">
              <a:latin typeface="Calibri" pitchFamily="34" charset="0"/>
            </a:endParaRPr>
          </a:p>
        </p:txBody>
      </p:sp>
      <p:sp>
        <p:nvSpPr>
          <p:cNvPr id="8" name="TextovéPole 3"/>
          <p:cNvSpPr txBox="1">
            <a:spLocks noChangeArrowheads="1"/>
          </p:cNvSpPr>
          <p:nvPr/>
        </p:nvSpPr>
        <p:spPr bwMode="auto">
          <a:xfrm>
            <a:off x="2771800" y="339502"/>
            <a:ext cx="6207088" cy="3967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714375" indent="-714375" fontAlgn="auto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2800" b="1" dirty="0" smtClean="0">
                <a:solidFill>
                  <a:srgbClr val="FF0000"/>
                </a:solidFill>
                <a:latin typeface="+mn-lt"/>
              </a:rPr>
              <a:t>03/2012</a:t>
            </a:r>
          </a:p>
          <a:p>
            <a:pPr marL="714375" indent="-714375" fontAlgn="auto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rgbClr val="FFFF00"/>
                </a:solidFill>
                <a:latin typeface="+mn-lt"/>
              </a:rPr>
              <a:t>wnioski do 3 ministerstw o zatwierdzenie</a:t>
            </a:r>
          </a:p>
          <a:p>
            <a:pPr marL="714375" indent="-714375" fontAlgn="auto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rgbClr val="FFFF00"/>
                </a:solidFill>
                <a:latin typeface="+mn-lt"/>
              </a:rPr>
              <a:t>dokumentów założycielskich</a:t>
            </a:r>
            <a:endParaRPr lang="cs-CZ" sz="2800" dirty="0">
              <a:solidFill>
                <a:srgbClr val="FFFF00"/>
              </a:solidFill>
              <a:latin typeface="+mn-lt"/>
            </a:endParaRPr>
          </a:p>
          <a:p>
            <a:pPr fontAlgn="auto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cs-CZ" sz="2800" b="1" dirty="0" smtClean="0">
                <a:solidFill>
                  <a:srgbClr val="FF0000"/>
                </a:solidFill>
                <a:latin typeface="+mn-lt"/>
              </a:rPr>
              <a:t>05/2012</a:t>
            </a:r>
          </a:p>
          <a:p>
            <a:pPr fontAlgn="auto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sk-SK" sz="2800" dirty="0" smtClean="0">
                <a:solidFill>
                  <a:srgbClr val="FFFF00"/>
                </a:solidFill>
                <a:latin typeface="Calibri" pitchFamily="34" charset="0"/>
              </a:rPr>
              <a:t>pozytywne stanowiska ministerstw</a:t>
            </a:r>
          </a:p>
          <a:p>
            <a:pPr fontAlgn="auto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defRPr/>
            </a:pPr>
            <a:r>
              <a:rPr lang="sk-SK" sz="2800" dirty="0" smtClean="0">
                <a:solidFill>
                  <a:srgbClr val="FFFF00"/>
                </a:solidFill>
                <a:latin typeface="Calibri" pitchFamily="34" charset="0"/>
              </a:rPr>
              <a:t>w Pradze i Bratysławie</a:t>
            </a:r>
            <a:endParaRPr lang="cs-CZ" sz="2000" dirty="0">
              <a:solidFill>
                <a:schemeClr val="bg1"/>
              </a:solidFill>
              <a:latin typeface="+mn-lt"/>
            </a:endParaRP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rgbClr val="FFFF00"/>
                </a:solidFill>
                <a:latin typeface="+mn-lt"/>
              </a:rPr>
              <a:t>... ponowne komentarze ministerstwa</a:t>
            </a:r>
          </a:p>
          <a:p>
            <a:pPr fontAlgn="auto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 smtClean="0">
                <a:solidFill>
                  <a:srgbClr val="FFFF00"/>
                </a:solidFill>
                <a:latin typeface="+mn-lt"/>
              </a:rPr>
              <a:t>w Warszawie do treści dokumentów założycielskich</a:t>
            </a:r>
            <a:endParaRPr lang="sk-SK" sz="2400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:\dev\www\tritia\precho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7717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5" name="Picture 2" descr="C:\dev\www\tritia\mapka_barvy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388" y="1058863"/>
            <a:ext cx="2535237" cy="324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6" name="Zástupný symbol pro obsah 2"/>
          <p:cNvSpPr>
            <a:spLocks/>
          </p:cNvSpPr>
          <p:nvPr/>
        </p:nvSpPr>
        <p:spPr bwMode="auto">
          <a:xfrm>
            <a:off x="250825" y="1779588"/>
            <a:ext cx="2449513" cy="1655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r>
              <a:rPr lang="cs-CZ" sz="6600" b="1" dirty="0" smtClean="0">
                <a:solidFill>
                  <a:schemeClr val="bg1"/>
                </a:solidFill>
                <a:latin typeface="Calibri" pitchFamily="34" charset="0"/>
              </a:rPr>
              <a:t>TRITIA</a:t>
            </a:r>
            <a:endParaRPr lang="cs-CZ" sz="66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3797" name="Text Box 7"/>
          <p:cNvSpPr txBox="1">
            <a:spLocks noChangeArrowheads="1"/>
          </p:cNvSpPr>
          <p:nvPr/>
        </p:nvSpPr>
        <p:spPr bwMode="auto">
          <a:xfrm>
            <a:off x="3851275" y="4084638"/>
            <a:ext cx="48974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sk-SK">
              <a:latin typeface="Calibri" pitchFamily="34" charset="0"/>
            </a:endParaRPr>
          </a:p>
        </p:txBody>
      </p:sp>
      <p:sp>
        <p:nvSpPr>
          <p:cNvPr id="33798" name="TextovéPole 3"/>
          <p:cNvSpPr txBox="1">
            <a:spLocks noChangeArrowheads="1"/>
          </p:cNvSpPr>
          <p:nvPr/>
        </p:nvSpPr>
        <p:spPr bwMode="auto">
          <a:xfrm>
            <a:off x="2771775" y="142858"/>
            <a:ext cx="6192838" cy="2160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cs-CZ" sz="2800" dirty="0" smtClean="0">
                <a:solidFill>
                  <a:srgbClr val="FFFF00"/>
                </a:solidFill>
                <a:latin typeface="Calibri" pitchFamily="34" charset="0"/>
              </a:rPr>
              <a:t>opracowanie strategii EUWT TRITIA </a:t>
            </a:r>
          </a:p>
          <a:p>
            <a:pPr>
              <a:lnSpc>
                <a:spcPct val="80000"/>
              </a:lnSpc>
            </a:pPr>
            <a:r>
              <a:rPr lang="cs-CZ" sz="2800" dirty="0" smtClean="0">
                <a:solidFill>
                  <a:srgbClr val="FFFF00"/>
                </a:solidFill>
                <a:latin typeface="Calibri" pitchFamily="34" charset="0"/>
              </a:rPr>
              <a:t>na podstawie syntezy 3 dwustronnych strategii</a:t>
            </a:r>
          </a:p>
          <a:p>
            <a:pPr>
              <a:lnSpc>
                <a:spcPct val="80000"/>
              </a:lnSpc>
            </a:pPr>
            <a:r>
              <a:rPr lang="cs-CZ" sz="2800" dirty="0" smtClean="0">
                <a:solidFill>
                  <a:srgbClr val="FFFF00"/>
                </a:solidFill>
                <a:latin typeface="Calibri" pitchFamily="34" charset="0"/>
              </a:rPr>
              <a:t>... w celu zidentyfikowania</a:t>
            </a:r>
          </a:p>
          <a:p>
            <a:pPr>
              <a:lnSpc>
                <a:spcPct val="80000"/>
              </a:lnSpc>
            </a:pPr>
            <a:r>
              <a:rPr lang="cs-CZ" sz="2800" dirty="0" smtClean="0">
                <a:solidFill>
                  <a:srgbClr val="FFFF00"/>
                </a:solidFill>
                <a:latin typeface="Calibri" pitchFamily="34" charset="0"/>
              </a:rPr>
              <a:t>i zdefiniowania potrzeb obszaru</a:t>
            </a:r>
          </a:p>
          <a:p>
            <a:pPr>
              <a:lnSpc>
                <a:spcPct val="80000"/>
              </a:lnSpc>
            </a:pPr>
            <a:r>
              <a:rPr lang="cs-CZ" sz="2800" dirty="0" smtClean="0">
                <a:solidFill>
                  <a:srgbClr val="FFFF00"/>
                </a:solidFill>
                <a:latin typeface="Calibri" pitchFamily="34" charset="0"/>
              </a:rPr>
              <a:t>EUWT TRITIA  </a:t>
            </a:r>
            <a:endParaRPr lang="cs-CZ" sz="2800" dirty="0">
              <a:solidFill>
                <a:srgbClr val="FFFF00"/>
              </a:solidFill>
              <a:latin typeface="Calibri" pitchFamily="34" charset="0"/>
            </a:endParaRPr>
          </a:p>
        </p:txBody>
      </p:sp>
      <p:pic>
        <p:nvPicPr>
          <p:cNvPr id="33799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71775" y="2643188"/>
            <a:ext cx="6372225" cy="2500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/>
          </p:cNvSpPr>
          <p:nvPr>
            <p:ph type="title"/>
          </p:nvPr>
        </p:nvSpPr>
        <p:spPr>
          <a:xfrm>
            <a:off x="3059832" y="1275606"/>
            <a:ext cx="5761037" cy="2376488"/>
          </a:xfrm>
        </p:spPr>
        <p:txBody>
          <a:bodyPr/>
          <a:lstStyle/>
          <a:p>
            <a:pPr eaLnBrk="1" hangingPunct="1"/>
            <a:r>
              <a:rPr lang="cs-CZ" dirty="0" smtClean="0">
                <a:solidFill>
                  <a:srgbClr val="FFFF00"/>
                </a:solidFill>
              </a:rPr>
              <a:t>Dziękuję za uwagę</a:t>
            </a:r>
          </a:p>
        </p:txBody>
      </p:sp>
      <p:pic>
        <p:nvPicPr>
          <p:cNvPr id="34819" name="Picture 2" descr="C:\dev\www\tritia\prechod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2771775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20" name="Picture 2" descr="C:\dev\www\tritia\mapka_barvy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0" y="1131590"/>
            <a:ext cx="2535237" cy="324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1" name="Zástupný symbol pro obsah 2"/>
          <p:cNvSpPr>
            <a:spLocks/>
          </p:cNvSpPr>
          <p:nvPr/>
        </p:nvSpPr>
        <p:spPr bwMode="auto">
          <a:xfrm>
            <a:off x="250825" y="1203598"/>
            <a:ext cx="2449513" cy="3024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endParaRPr lang="cs-CZ" sz="4400" b="1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342900" indent="-342900" algn="ctr">
              <a:spcBef>
                <a:spcPct val="20000"/>
              </a:spcBef>
            </a:pPr>
            <a:r>
              <a:rPr lang="cs-CZ" sz="6600" b="1" dirty="0" smtClean="0">
                <a:solidFill>
                  <a:schemeClr val="bg1"/>
                </a:solidFill>
                <a:latin typeface="Calibri" pitchFamily="34" charset="0"/>
              </a:rPr>
              <a:t>TRITIA</a:t>
            </a:r>
          </a:p>
          <a:p>
            <a:pPr marL="342900" indent="-342900" algn="ctr">
              <a:spcBef>
                <a:spcPct val="20000"/>
              </a:spcBef>
              <a:buFont typeface="Arial" charset="0"/>
              <a:buNone/>
            </a:pPr>
            <a:endParaRPr lang="cs-CZ" sz="6600" b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4822" name="Text Box 7"/>
          <p:cNvSpPr txBox="1">
            <a:spLocks noChangeArrowheads="1"/>
          </p:cNvSpPr>
          <p:nvPr/>
        </p:nvSpPr>
        <p:spPr bwMode="auto">
          <a:xfrm>
            <a:off x="3851275" y="4084638"/>
            <a:ext cx="489743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sk-SK">
              <a:latin typeface="Calibri" pitchFamily="34" charset="0"/>
            </a:endParaRPr>
          </a:p>
        </p:txBody>
      </p:sp>
      <p:sp>
        <p:nvSpPr>
          <p:cNvPr id="34823" name="Text Box 8"/>
          <p:cNvSpPr txBox="1">
            <a:spLocks noChangeArrowheads="1"/>
          </p:cNvSpPr>
          <p:nvPr/>
        </p:nvSpPr>
        <p:spPr bwMode="auto">
          <a:xfrm>
            <a:off x="4140200" y="3003798"/>
            <a:ext cx="403225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cs-CZ" sz="2400" dirty="0" smtClean="0">
                <a:solidFill>
                  <a:srgbClr val="FFFF00"/>
                </a:solidFill>
                <a:latin typeface="Calibri" pitchFamily="34" charset="0"/>
              </a:rPr>
              <a:t>Wydział Gospodarki,</a:t>
            </a:r>
          </a:p>
          <a:p>
            <a:pPr algn="ctr"/>
            <a:r>
              <a:rPr lang="cs-CZ" sz="2400" dirty="0" smtClean="0">
                <a:solidFill>
                  <a:srgbClr val="FFFF00"/>
                </a:solidFill>
                <a:latin typeface="Calibri" pitchFamily="34" charset="0"/>
              </a:rPr>
              <a:t>Promocji i Współpracy Międzynarodowej</a:t>
            </a:r>
          </a:p>
          <a:p>
            <a:pPr algn="ctr"/>
            <a:r>
              <a:rPr lang="cs-CZ" sz="2400" dirty="0" smtClean="0">
                <a:solidFill>
                  <a:srgbClr val="FFFF00"/>
                </a:solidFill>
                <a:latin typeface="Calibri" pitchFamily="34" charset="0"/>
              </a:rPr>
              <a:t>URZĄD MARSZAŁKOWSKI WOJEWÓDZTWA ŚLĄSKIEGO</a:t>
            </a:r>
            <a:endParaRPr lang="cs-CZ" sz="2000" dirty="0">
              <a:solidFill>
                <a:srgbClr val="FFFF00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TRIT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629</TotalTime>
  <Words>231</Words>
  <Application>Microsoft Office PowerPoint</Application>
  <PresentationFormat>Pokaz na ekranie (16:9)</PresentationFormat>
  <Paragraphs>190</Paragraphs>
  <Slides>33</Slides>
  <Notes>32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33</vt:i4>
      </vt:variant>
    </vt:vector>
  </HeadingPairs>
  <TitlesOfParts>
    <vt:vector size="34" baseType="lpstr">
      <vt:lpstr>Motiv sady Office</vt:lpstr>
      <vt:lpstr>Slajd 1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  <vt:lpstr>Slajd 14</vt:lpstr>
      <vt:lpstr>Slajd 15</vt:lpstr>
      <vt:lpstr>Slajd 16</vt:lpstr>
      <vt:lpstr>Slajd 17</vt:lpstr>
      <vt:lpstr>Slajd 18</vt:lpstr>
      <vt:lpstr>Slajd 19</vt:lpstr>
      <vt:lpstr>Slajd 20</vt:lpstr>
      <vt:lpstr>Slajd 21</vt:lpstr>
      <vt:lpstr>Slajd 22</vt:lpstr>
      <vt:lpstr>Slajd 23</vt:lpstr>
      <vt:lpstr>Slajd 24</vt:lpstr>
      <vt:lpstr>Slajd 25</vt:lpstr>
      <vt:lpstr>Slajd 26</vt:lpstr>
      <vt:lpstr>Slajd 27</vt:lpstr>
      <vt:lpstr>Slajd 28</vt:lpstr>
      <vt:lpstr>Slajd 29</vt:lpstr>
      <vt:lpstr>    2011 pozytywne stanowiska ministerstw                                                   w Pradze i Bratysławie ... ministerstwo w Warszawie  wskazuje poprawki, warunkujące wydanie pozytywnej opinii o utworzeniu EUWT  </vt:lpstr>
      <vt:lpstr>Slajd 31</vt:lpstr>
      <vt:lpstr>Slajd 32</vt:lpstr>
      <vt:lpstr>Dziękuję za uwagę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Lukada</dc:creator>
  <cp:lastModifiedBy>wycislikk</cp:lastModifiedBy>
  <cp:revision>144</cp:revision>
  <dcterms:created xsi:type="dcterms:W3CDTF">2012-05-22T09:06:56Z</dcterms:created>
  <dcterms:modified xsi:type="dcterms:W3CDTF">2014-07-25T06:08:50Z</dcterms:modified>
</cp:coreProperties>
</file>